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61" r:id="rId2"/>
    <p:sldId id="256" r:id="rId3"/>
    <p:sldId id="257" r:id="rId4"/>
    <p:sldId id="258" r:id="rId5"/>
    <p:sldId id="294" r:id="rId6"/>
    <p:sldId id="295" r:id="rId7"/>
    <p:sldId id="267" r:id="rId8"/>
    <p:sldId id="297" r:id="rId9"/>
    <p:sldId id="299" r:id="rId10"/>
    <p:sldId id="301" r:id="rId11"/>
    <p:sldId id="303" r:id="rId12"/>
    <p:sldId id="273" r:id="rId13"/>
    <p:sldId id="274" r:id="rId14"/>
    <p:sldId id="269" r:id="rId15"/>
    <p:sldId id="277" r:id="rId16"/>
    <p:sldId id="278" r:id="rId17"/>
    <p:sldId id="280" r:id="rId18"/>
    <p:sldId id="281" r:id="rId19"/>
    <p:sldId id="276" r:id="rId20"/>
    <p:sldId id="289" r:id="rId21"/>
    <p:sldId id="290" r:id="rId22"/>
    <p:sldId id="291" r:id="rId23"/>
    <p:sldId id="304" r:id="rId24"/>
    <p:sldId id="305" r:id="rId25"/>
    <p:sldId id="307" r:id="rId26"/>
    <p:sldId id="309" r:id="rId27"/>
    <p:sldId id="326" r:id="rId28"/>
    <p:sldId id="310" r:id="rId29"/>
    <p:sldId id="292" r:id="rId30"/>
    <p:sldId id="325" r:id="rId31"/>
    <p:sldId id="308" r:id="rId32"/>
    <p:sldId id="311" r:id="rId33"/>
    <p:sldId id="313" r:id="rId34"/>
    <p:sldId id="314" r:id="rId35"/>
    <p:sldId id="315" r:id="rId36"/>
    <p:sldId id="316" r:id="rId37"/>
    <p:sldId id="317" r:id="rId38"/>
    <p:sldId id="293" r:id="rId39"/>
    <p:sldId id="320" r:id="rId40"/>
    <p:sldId id="318" r:id="rId41"/>
    <p:sldId id="283" r:id="rId42"/>
    <p:sldId id="322" r:id="rId43"/>
    <p:sldId id="324" r:id="rId44"/>
    <p:sldId id="323" r:id="rId45"/>
    <p:sldId id="321" r:id="rId46"/>
    <p:sldId id="285" r:id="rId47"/>
    <p:sldId id="32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889" autoAdjust="0"/>
  </p:normalViewPr>
  <p:slideViewPr>
    <p:cSldViewPr snapToGrid="0">
      <p:cViewPr varScale="1">
        <p:scale>
          <a:sx n="67" d="100"/>
          <a:sy n="67" d="100"/>
        </p:scale>
        <p:origin x="2196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C286-FA9C-4F7A-8AF7-1C494A025CD4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76FF4-DF3D-474B-BDEF-316F10630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8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70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8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2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5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4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6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93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56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2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8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05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1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095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30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28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0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94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233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99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39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80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05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15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19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999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7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82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07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3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72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60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970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37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79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03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08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87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8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18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3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4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0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6FF4-DF3D-474B-BDEF-316F10630C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3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7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6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91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76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58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7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6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0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6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F1E3-BE81-4938-8381-0B97054F4B6A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5698-A121-4E88-A2DB-560810063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48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17/06/relationships/model3d" Target="../media/model3d3.glb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10.png"/><Relationship Id="rId3" Type="http://schemas.openxmlformats.org/officeDocument/2006/relationships/image" Target="../media/image24.png"/><Relationship Id="rId12" Type="http://schemas.openxmlformats.org/officeDocument/2006/relationships/image" Target="../media/image20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6" Type="http://schemas.openxmlformats.org/officeDocument/2006/relationships/image" Target="../media/image150.png"/><Relationship Id="rId5" Type="http://schemas.openxmlformats.org/officeDocument/2006/relationships/image" Target="../media/image181.png"/><Relationship Id="rId15" Type="http://schemas.openxmlformats.org/officeDocument/2006/relationships/image" Target="../media/image26.png"/><Relationship Id="rId10" Type="http://schemas.openxmlformats.org/officeDocument/2006/relationships/image" Target="../media/image190.png"/><Relationship Id="rId9" Type="http://schemas.openxmlformats.org/officeDocument/2006/relationships/image" Target="../media/image180.png"/><Relationship Id="rId1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endevel/Guide-to-Modern-OpenGL-Functions/blob/master/README.md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registry.khronos.org/OpenGL-Refpages/gl4/html/glTexParameter.x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khronos.org/OpenGL-Refpages/gl4/html/glTexImage2D.x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17/06/relationships/model3d" Target="../media/model3d1.glb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igipen.joinhandshake.com/stu/schools/1396/articles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17/06/relationships/model3d" Target="../media/model3d1.glb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17/06/relationships/model3d" Target="../media/model3d3.glb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17/06/relationships/model3d" Target="../media/model3d1.glb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2.glb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A541BB4-50F6-0BDD-62C7-72281E807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597" y="611011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>
                <a:solidFill>
                  <a:schemeClr val="tx1">
                    <a:lumMod val="85000"/>
                  </a:schemeClr>
                </a:solidFill>
              </a:rPr>
              <a:t>Jinwoo Choi</a:t>
            </a:r>
            <a:endParaRPr lang="ko-KR" altLang="en-US" sz="4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AF9BBC1-1342-F48C-29D5-7F36A9C82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3734" y="2127955"/>
            <a:ext cx="4166203" cy="140087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Keimyung University</a:t>
            </a:r>
          </a:p>
          <a:p>
            <a:pPr lvl="1" algn="l"/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03/2017 – 08/2019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Digipen Institute of Technology</a:t>
            </a:r>
          </a:p>
          <a:p>
            <a:pPr lvl="1" algn="l"/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08/2021 – 04/2023</a:t>
            </a:r>
          </a:p>
          <a:p>
            <a:pPr algn="l"/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ko-KR" alt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57E9C2-5C0B-F2B0-F64C-56D4C7E4A99C}"/>
              </a:ext>
            </a:extLst>
          </p:cNvPr>
          <p:cNvSpPr txBox="1">
            <a:spLocks/>
          </p:cNvSpPr>
          <p:nvPr/>
        </p:nvSpPr>
        <p:spPr>
          <a:xfrm>
            <a:off x="1053733" y="3921885"/>
            <a:ext cx="5423979" cy="2325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Undergraduate Teaching Assistant</a:t>
            </a:r>
          </a:p>
          <a:p>
            <a:pPr lvl="1" algn="l"/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09/2021 – 12/2021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Tiktok, AR Effect Software Engineer Intern</a:t>
            </a:r>
          </a:p>
          <a:p>
            <a:pPr lvl="1" algn="l"/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05/2022 – 08/2022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Tiktok,  Software Engineer(XR Engine and Runtime) Fulltime</a:t>
            </a:r>
          </a:p>
          <a:p>
            <a:pPr lvl="1" algn="l"/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05/2023 – </a:t>
            </a:r>
          </a:p>
          <a:p>
            <a:pPr algn="l"/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ko-KR" alt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146" name="Picture 2" descr="profile image">
            <a:extLst>
              <a:ext uri="{FF2B5EF4-FFF2-40B4-BE49-F238E27FC236}">
                <a16:creationId xmlns:a16="http://schemas.microsoft.com/office/drawing/2014/main" id="{4140B7C7-2D0C-EC46-4F9D-8AB2EE6F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93" y="1799342"/>
            <a:ext cx="2476144" cy="2476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3E741AE-B640-E9AD-79C3-2330D1CD353A}"/>
              </a:ext>
            </a:extLst>
          </p:cNvPr>
          <p:cNvSpPr txBox="1">
            <a:spLocks/>
          </p:cNvSpPr>
          <p:nvPr/>
        </p:nvSpPr>
        <p:spPr>
          <a:xfrm>
            <a:off x="6972063" y="4599168"/>
            <a:ext cx="4166203" cy="140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Email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</a:rPr>
              <a:t>imjinwoo98@gmail.com</a:t>
            </a:r>
          </a:p>
          <a:p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altLang="ko-KR" sz="2000" dirty="0">
              <a:solidFill>
                <a:schemeClr val="tx1">
                  <a:lumMod val="85000"/>
                </a:schemeClr>
              </a:solidFill>
            </a:endParaRPr>
          </a:p>
          <a:p>
            <a:endParaRPr lang="ko-KR" alt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0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0999" y="2902048"/>
              <a:ext cx="2208165" cy="2208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08165" cy="220816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27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85864" ay="-863609" az="-4854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2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0999" y="2902048"/>
                <a:ext cx="2208165" cy="2208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5685" y="2737220"/>
              <a:ext cx="2523864" cy="2682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23864" cy="2682506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5685" y="2737220"/>
                <a:ext cx="2523864" cy="26825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C3C8CCB-2791-0302-0826-24D4B7C1038B}"/>
              </a:ext>
            </a:extLst>
          </p:cNvPr>
          <p:cNvSpPr/>
          <p:nvPr/>
        </p:nvSpPr>
        <p:spPr>
          <a:xfrm>
            <a:off x="5395032" y="3332574"/>
            <a:ext cx="256374" cy="256374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CE59E3-04D7-C068-7227-2C7F5CBE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</a:t>
            </a:r>
            <a:r>
              <a:rPr lang="ko-KR" altLang="en-US" sz="4600" dirty="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  <p:pic>
        <p:nvPicPr>
          <p:cNvPr id="3" name="Picture 2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9F28A8E7-554A-9C46-B243-E44C78ACF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77" y="1728437"/>
            <a:ext cx="7125576" cy="6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3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5685" y="2737220"/>
              <a:ext cx="2523864" cy="26825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23864" cy="2682506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685" y="2737220"/>
                <a:ext cx="2523864" cy="26825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C3C8CCB-2791-0302-0826-24D4B7C1038B}"/>
              </a:ext>
            </a:extLst>
          </p:cNvPr>
          <p:cNvSpPr/>
          <p:nvPr/>
        </p:nvSpPr>
        <p:spPr>
          <a:xfrm>
            <a:off x="5395032" y="3332574"/>
            <a:ext cx="256374" cy="256374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CE59E3-04D7-C068-7227-2C7F5CBE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</a:t>
            </a:r>
            <a:r>
              <a:rPr lang="ko-KR" altLang="en-US" sz="4600" dirty="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  <p:pic>
        <p:nvPicPr>
          <p:cNvPr id="2" name="Picture 1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1CC878F2-90CA-44BC-45EC-61267E98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77" y="1728437"/>
            <a:ext cx="7125576" cy="6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2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20EDE7-E4BB-0C30-4209-97CBD2F0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330252"/>
            <a:ext cx="5355281" cy="1074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</a:t>
            </a:r>
            <a:r>
              <a:rPr lang="ko-KR" altLang="en-US" sz="4600" dirty="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B1673-D190-54DC-DD6E-DAEB8FA3B7DD}"/>
              </a:ext>
            </a:extLst>
          </p:cNvPr>
          <p:cNvGrpSpPr/>
          <p:nvPr/>
        </p:nvGrpSpPr>
        <p:grpSpPr>
          <a:xfrm>
            <a:off x="949325" y="2677302"/>
            <a:ext cx="3117073" cy="3509608"/>
            <a:chOff x="949325" y="2677302"/>
            <a:chExt cx="3117073" cy="35096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A04D9EB-E227-0B39-8102-2A932D213C95}"/>
                </a:ext>
              </a:extLst>
            </p:cNvPr>
            <p:cNvGrpSpPr/>
            <p:nvPr/>
          </p:nvGrpSpPr>
          <p:grpSpPr>
            <a:xfrm>
              <a:off x="1609262" y="2677302"/>
              <a:ext cx="2457136" cy="1546481"/>
              <a:chOff x="1609262" y="2677302"/>
              <a:chExt cx="2457136" cy="154648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5BB014-2FF6-92EB-20F1-3567B3CAF712}"/>
                  </a:ext>
                </a:extLst>
              </p:cNvPr>
              <p:cNvSpPr txBox="1"/>
              <p:nvPr/>
            </p:nvSpPr>
            <p:spPr>
              <a:xfrm>
                <a:off x="1609262" y="3854451"/>
                <a:ext cx="1902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u="sng" dirty="0"/>
                  <a:t>Normal</a:t>
                </a:r>
                <a:r>
                  <a:rPr lang="en-US" altLang="ko-KR" dirty="0"/>
                  <a:t> Vector</a:t>
                </a:r>
                <a:endParaRPr lang="ko-KR" altLang="en-US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122B828-91E1-AE37-9E88-0FEFC6989562}"/>
                  </a:ext>
                </a:extLst>
              </p:cNvPr>
              <p:cNvGrpSpPr/>
              <p:nvPr/>
            </p:nvGrpSpPr>
            <p:grpSpPr>
              <a:xfrm>
                <a:off x="2279650" y="2677302"/>
                <a:ext cx="1786748" cy="1177149"/>
                <a:chOff x="2279650" y="2677302"/>
                <a:chExt cx="1786748" cy="1177149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7D81CAF-785F-F7D9-6ECD-41F709F318A7}"/>
                    </a:ext>
                  </a:extLst>
                </p:cNvPr>
                <p:cNvSpPr/>
                <p:nvPr/>
              </p:nvSpPr>
              <p:spPr>
                <a:xfrm>
                  <a:off x="3740150" y="2677302"/>
                  <a:ext cx="326248" cy="326248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73CD5E-6124-6739-1C53-7C2E2C081704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>
                  <a:off x="2279650" y="2955772"/>
                  <a:ext cx="1508278" cy="8986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174" name="Picture 6" descr="Normal (geometry) Facts for Kids">
              <a:extLst>
                <a:ext uri="{FF2B5EF4-FFF2-40B4-BE49-F238E27FC236}">
                  <a16:creationId xmlns:a16="http://schemas.microsoft.com/office/drawing/2014/main" id="{8C0FC63F-A231-B6C6-27AA-B931A3EDF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325" y="4368799"/>
              <a:ext cx="2660650" cy="1818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7A95DE-367A-3944-792E-AAE35F97D403}"/>
              </a:ext>
            </a:extLst>
          </p:cNvPr>
          <p:cNvGrpSpPr/>
          <p:nvPr/>
        </p:nvGrpSpPr>
        <p:grpSpPr>
          <a:xfrm>
            <a:off x="4103568" y="2677302"/>
            <a:ext cx="3256126" cy="3384174"/>
            <a:chOff x="4103568" y="2677302"/>
            <a:chExt cx="3256126" cy="3384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C1212FF-7410-D4EE-47B4-79B67701A93A}"/>
                    </a:ext>
                  </a:extLst>
                </p:cNvPr>
                <p:cNvSpPr txBox="1"/>
                <p:nvPr/>
              </p:nvSpPr>
              <p:spPr>
                <a:xfrm>
                  <a:off x="4699044" y="4030151"/>
                  <a:ext cx="2660650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Light Vector</a:t>
                  </a:r>
                </a:p>
                <a:p>
                  <a:r>
                    <a:rPr lang="en-US" altLang="ko-KR" dirty="0"/>
                    <a:t> </a:t>
                  </a:r>
                </a:p>
                <a:p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US" altLang="ko-KR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: Position of Light</a:t>
                  </a:r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/>
                    <a:t>: </a:t>
                  </a:r>
                  <a:r>
                    <a:rPr lang="en-US" altLang="ko-KR" b="1" u="sng" dirty="0"/>
                    <a:t>Position</a:t>
                  </a:r>
                  <a:r>
                    <a:rPr lang="en-US" altLang="ko-KR" dirty="0"/>
                    <a:t> of Vertex</a:t>
                  </a:r>
                  <a:endParaRPr lang="ko-KR" altLang="en-US" dirty="0"/>
                </a:p>
                <a:p>
                  <a:endParaRPr lang="en-US" altLang="ko-KR" dirty="0"/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C1212FF-7410-D4EE-47B4-79B67701A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044" y="4030151"/>
                  <a:ext cx="2660650" cy="2031325"/>
                </a:xfrm>
                <a:prstGeom prst="rect">
                  <a:avLst/>
                </a:prstGeom>
                <a:blipFill>
                  <a:blip r:embed="rId5"/>
                  <a:stretch>
                    <a:fillRect l="-2064" t="-150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53AC6D-65D1-69EC-4876-4851F7BBAEC6}"/>
                </a:ext>
              </a:extLst>
            </p:cNvPr>
            <p:cNvGrpSpPr/>
            <p:nvPr/>
          </p:nvGrpSpPr>
          <p:grpSpPr>
            <a:xfrm>
              <a:off x="4103568" y="2677302"/>
              <a:ext cx="724477" cy="1266048"/>
              <a:chOff x="4103568" y="2677302"/>
              <a:chExt cx="724477" cy="126604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681068A-E55A-ED3B-1CE1-290FAE1CB620}"/>
                  </a:ext>
                </a:extLst>
              </p:cNvPr>
              <p:cNvSpPr/>
              <p:nvPr/>
            </p:nvSpPr>
            <p:spPr>
              <a:xfrm>
                <a:off x="4103568" y="2677302"/>
                <a:ext cx="326248" cy="326248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97E027A-EEC3-BF3F-8C33-0D4B6F420D7A}"/>
                  </a:ext>
                </a:extLst>
              </p:cNvPr>
              <p:cNvCxnSpPr>
                <a:cxnSpLocks/>
                <a:stCxn id="25" idx="5"/>
              </p:cNvCxnSpPr>
              <p:nvPr/>
            </p:nvCxnSpPr>
            <p:spPr>
              <a:xfrm>
                <a:off x="4382038" y="2955772"/>
                <a:ext cx="446007" cy="987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161940-C9C3-C3C6-2105-D6BC8AD5276B}"/>
              </a:ext>
            </a:extLst>
          </p:cNvPr>
          <p:cNvGrpSpPr/>
          <p:nvPr/>
        </p:nvGrpSpPr>
        <p:grpSpPr>
          <a:xfrm>
            <a:off x="7205029" y="2275188"/>
            <a:ext cx="4341897" cy="1579263"/>
            <a:chOff x="7205029" y="2275188"/>
            <a:chExt cx="4341897" cy="15792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B36F6A-2153-0CF1-E529-5A64FA2238C7}"/>
                </a:ext>
              </a:extLst>
            </p:cNvPr>
            <p:cNvSpPr txBox="1"/>
            <p:nvPr/>
          </p:nvSpPr>
          <p:spPr>
            <a:xfrm>
              <a:off x="8895226" y="2275188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u="sng" dirty="0"/>
                <a:t>Material</a:t>
              </a:r>
              <a:endParaRPr lang="ko-KR" altLang="en-US" u="sng" dirty="0"/>
            </a:p>
          </p:txBody>
        </p:sp>
        <p:pic>
          <p:nvPicPr>
            <p:cNvPr id="7178" name="Picture 10" descr="Texture Creation in Vectorworks — Andy Broomell">
              <a:extLst>
                <a:ext uri="{FF2B5EF4-FFF2-40B4-BE49-F238E27FC236}">
                  <a16:creationId xmlns:a16="http://schemas.microsoft.com/office/drawing/2014/main" id="{9D152FAA-7E33-6F2C-B187-BCE4D58B9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029" y="2635554"/>
              <a:ext cx="4341897" cy="1218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99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C6817-1F87-5787-D123-D2D4B34E12FE}"/>
              </a:ext>
            </a:extLst>
          </p:cNvPr>
          <p:cNvSpPr/>
          <p:nvPr/>
        </p:nvSpPr>
        <p:spPr>
          <a:xfrm>
            <a:off x="4876508" y="2010328"/>
            <a:ext cx="2611134" cy="14856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38F8B1-29AC-30F3-D567-12C465441A8D}"/>
              </a:ext>
            </a:extLst>
          </p:cNvPr>
          <p:cNvGrpSpPr/>
          <p:nvPr/>
        </p:nvGrpSpPr>
        <p:grpSpPr>
          <a:xfrm>
            <a:off x="7262165" y="1811391"/>
            <a:ext cx="2521011" cy="758463"/>
            <a:chOff x="4879649" y="1853208"/>
            <a:chExt cx="2521011" cy="7584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CE2DD88-D669-A5D4-E043-96146E908F95}"/>
                </a:ext>
              </a:extLst>
            </p:cNvPr>
            <p:cNvGrpSpPr/>
            <p:nvPr/>
          </p:nvGrpSpPr>
          <p:grpSpPr>
            <a:xfrm>
              <a:off x="4879649" y="1853208"/>
              <a:ext cx="2521011" cy="607980"/>
              <a:chOff x="4879649" y="1853208"/>
              <a:chExt cx="2521011" cy="60798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D9A8E79-9EC8-6C82-75D6-8EE452A75F32}"/>
                  </a:ext>
                </a:extLst>
              </p:cNvPr>
              <p:cNvGrpSpPr/>
              <p:nvPr/>
            </p:nvGrpSpPr>
            <p:grpSpPr>
              <a:xfrm>
                <a:off x="5794048" y="1853208"/>
                <a:ext cx="1606612" cy="401652"/>
                <a:chOff x="5554766" y="2196269"/>
                <a:chExt cx="1606612" cy="401652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B394D9F-6FCC-BB27-079C-CBD0A5A6A8CB}"/>
                    </a:ext>
                  </a:extLst>
                </p:cNvPr>
                <p:cNvSpPr/>
                <p:nvPr/>
              </p:nvSpPr>
              <p:spPr>
                <a:xfrm>
                  <a:off x="5554766" y="2196269"/>
                  <a:ext cx="401653" cy="401652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56B0C-4AD7-262D-9788-769AAC64461E}"/>
                    </a:ext>
                  </a:extLst>
                </p:cNvPr>
                <p:cNvSpPr/>
                <p:nvPr/>
              </p:nvSpPr>
              <p:spPr>
                <a:xfrm>
                  <a:off x="5956419" y="2196269"/>
                  <a:ext cx="401653" cy="401652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C303C20-8338-7CAD-9D22-D9A134A1452A}"/>
                    </a:ext>
                  </a:extLst>
                </p:cNvPr>
                <p:cNvSpPr/>
                <p:nvPr/>
              </p:nvSpPr>
              <p:spPr>
                <a:xfrm>
                  <a:off x="6358072" y="2196269"/>
                  <a:ext cx="401653" cy="401652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420168-465A-B318-4927-CB4FF3752BFE}"/>
                    </a:ext>
                  </a:extLst>
                </p:cNvPr>
                <p:cNvSpPr/>
                <p:nvPr/>
              </p:nvSpPr>
              <p:spPr>
                <a:xfrm>
                  <a:off x="6759725" y="2196269"/>
                  <a:ext cx="401653" cy="401652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88642C9-F691-D300-BE70-128F08505EC2}"/>
                  </a:ext>
                </a:extLst>
              </p:cNvPr>
              <p:cNvSpPr/>
              <p:nvPr/>
            </p:nvSpPr>
            <p:spPr>
              <a:xfrm>
                <a:off x="4879649" y="2392822"/>
                <a:ext cx="68366" cy="6836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BD5C982-81E1-9E93-6940-62232B4DB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8015" y="2228850"/>
                <a:ext cx="846033" cy="20271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BFC6B0-8A72-ACA2-BC43-DC9927BD58AB}"/>
                </a:ext>
              </a:extLst>
            </p:cNvPr>
            <p:cNvSpPr txBox="1"/>
            <p:nvPr/>
          </p:nvSpPr>
          <p:spPr>
            <a:xfrm>
              <a:off x="6288936" y="2242339"/>
              <a:ext cx="61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vec4</a:t>
              </a:r>
              <a:endParaRPr lang="ko-KR" alt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49EED-DD1C-706C-1B08-6B39481E4076}"/>
              </a:ext>
            </a:extLst>
          </p:cNvPr>
          <p:cNvGrpSpPr/>
          <p:nvPr/>
        </p:nvGrpSpPr>
        <p:grpSpPr>
          <a:xfrm>
            <a:off x="4933788" y="3911077"/>
            <a:ext cx="2450341" cy="2115132"/>
            <a:chOff x="4933788" y="3911077"/>
            <a:chExt cx="2450341" cy="21151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FADB4F-3234-3710-788E-ED9E21658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88" y="4328481"/>
              <a:ext cx="2324424" cy="12390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5BB014-2FF6-92EB-20F1-3567B3CAF712}"/>
                </a:ext>
              </a:extLst>
            </p:cNvPr>
            <p:cNvSpPr txBox="1"/>
            <p:nvPr/>
          </p:nvSpPr>
          <p:spPr>
            <a:xfrm>
              <a:off x="5740287" y="5656877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Normal</a:t>
              </a:r>
              <a:endParaRPr lang="ko-KR" alt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2D87D9-32A5-F3DC-20C4-E73E5D41E2C2}"/>
                </a:ext>
              </a:extLst>
            </p:cNvPr>
            <p:cNvGrpSpPr/>
            <p:nvPr/>
          </p:nvGrpSpPr>
          <p:grpSpPr>
            <a:xfrm>
              <a:off x="6096000" y="3911077"/>
              <a:ext cx="1288129" cy="328018"/>
              <a:chOff x="1845937" y="4539257"/>
              <a:chExt cx="1288129" cy="32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FCE7D39-54EC-E90A-9AD3-513A240DF9FA}"/>
                      </a:ext>
                    </a:extLst>
                  </p:cNvPr>
                  <p:cNvSpPr/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FCE7D39-54EC-E90A-9AD3-513A240DF9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949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69211108-A025-030F-0EAB-6040725CF379}"/>
                      </a:ext>
                    </a:extLst>
                  </p:cNvPr>
                  <p:cNvSpPr/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69211108-A025-030F-0EAB-6040725CF3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644" b="-847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4B7B2ED-9000-4E26-3AF3-DD2145BB882E}"/>
                      </a:ext>
                    </a:extLst>
                  </p:cNvPr>
                  <p:cNvSpPr/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4B7B2ED-9000-4E26-3AF3-DD2145BB88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5254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F4E0C1-CA06-C632-8017-D7C6F5EFF6B5}"/>
                  </a:ext>
                </a:extLst>
              </p:cNvPr>
              <p:cNvSpPr/>
              <p:nvPr/>
            </p:nvSpPr>
            <p:spPr>
              <a:xfrm>
                <a:off x="2806048" y="4539257"/>
                <a:ext cx="328018" cy="32801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711185-571B-CE87-4197-27876AA32C5B}"/>
              </a:ext>
            </a:extLst>
          </p:cNvPr>
          <p:cNvGrpSpPr/>
          <p:nvPr/>
        </p:nvGrpSpPr>
        <p:grpSpPr>
          <a:xfrm>
            <a:off x="8511489" y="3892324"/>
            <a:ext cx="2443010" cy="2133885"/>
            <a:chOff x="8511489" y="3892324"/>
            <a:chExt cx="2443010" cy="21338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F0811A6-4970-585B-55CF-6FC5DAF1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11489" y="4309728"/>
              <a:ext cx="2443010" cy="12577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B36F6A-2153-0CF1-E529-5A64FA2238C7}"/>
                </a:ext>
              </a:extLst>
            </p:cNvPr>
            <p:cNvSpPr txBox="1"/>
            <p:nvPr/>
          </p:nvSpPr>
          <p:spPr>
            <a:xfrm>
              <a:off x="9390593" y="5656877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</a:t>
              </a:r>
              <a:endParaRPr lang="ko-KR" alt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CA1769F-4300-F2F9-7396-D5C27260722A}"/>
                </a:ext>
              </a:extLst>
            </p:cNvPr>
            <p:cNvGrpSpPr/>
            <p:nvPr/>
          </p:nvGrpSpPr>
          <p:grpSpPr>
            <a:xfrm>
              <a:off x="9613182" y="3892324"/>
              <a:ext cx="1288129" cy="328018"/>
              <a:chOff x="1845937" y="4539257"/>
              <a:chExt cx="1288129" cy="32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89107A6E-CCFA-79B6-196C-2333DEE6C30D}"/>
                      </a:ext>
                    </a:extLst>
                  </p:cNvPr>
                  <p:cNvSpPr/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89107A6E-CCFA-79B6-196C-2333DEE6C3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3559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BE1E287-DF9A-B636-D5C9-7BAEE82DA160}"/>
                      </a:ext>
                    </a:extLst>
                  </p:cNvPr>
                  <p:cNvSpPr/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BE1E287-DF9A-B636-D5C9-7BAEE82DA1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254" b="-847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A08AE83-3386-D930-BD69-D490DDF77F97}"/>
                      </a:ext>
                    </a:extLst>
                  </p:cNvPr>
                  <p:cNvSpPr/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A08AE83-3386-D930-BD69-D490DDF77F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559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067B36F-CFFE-65D9-DECC-3BD4E9C5EE26}"/>
                  </a:ext>
                </a:extLst>
              </p:cNvPr>
              <p:cNvSpPr/>
              <p:nvPr/>
            </p:nvSpPr>
            <p:spPr>
              <a:xfrm>
                <a:off x="2806048" y="4539257"/>
                <a:ext cx="328018" cy="32801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FAE3848-7448-B217-65CA-ED971AC16DA1}"/>
              </a:ext>
            </a:extLst>
          </p:cNvPr>
          <p:cNvSpPr txBox="1"/>
          <p:nvPr/>
        </p:nvSpPr>
        <p:spPr>
          <a:xfrm>
            <a:off x="5744134" y="2568484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Texture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8E52A1-E383-CA0D-706B-C2D7C199AB67}"/>
              </a:ext>
            </a:extLst>
          </p:cNvPr>
          <p:cNvGrpSpPr/>
          <p:nvPr/>
        </p:nvGrpSpPr>
        <p:grpSpPr>
          <a:xfrm>
            <a:off x="1566095" y="3922165"/>
            <a:ext cx="2514756" cy="2093546"/>
            <a:chOff x="1566095" y="3922165"/>
            <a:chExt cx="2514756" cy="20935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1212FF-7410-D4EE-47B4-79B67701A93A}"/>
                </a:ext>
              </a:extLst>
            </p:cNvPr>
            <p:cNvSpPr txBox="1"/>
            <p:nvPr/>
          </p:nvSpPr>
          <p:spPr>
            <a:xfrm>
              <a:off x="2171720" y="5646379"/>
              <a:ext cx="93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Position</a:t>
              </a:r>
              <a:endParaRPr lang="ko-KR" alt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F8A731E-060A-C223-1FA9-8D2EF8EB4D4E}"/>
                </a:ext>
              </a:extLst>
            </p:cNvPr>
            <p:cNvGrpSpPr/>
            <p:nvPr/>
          </p:nvGrpSpPr>
          <p:grpSpPr>
            <a:xfrm>
              <a:off x="2792722" y="3922165"/>
              <a:ext cx="1288129" cy="328018"/>
              <a:chOff x="1845937" y="4539257"/>
              <a:chExt cx="1288129" cy="328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AFF6686-0CE0-27A6-E3ED-D4304970111F}"/>
                      </a:ext>
                    </a:extLst>
                  </p:cNvPr>
                  <p:cNvSpPr/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AFF6686-0CE0-27A6-E3ED-D430497011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5937" y="4539258"/>
                    <a:ext cx="328018" cy="3280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169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37BB652-AD36-93FD-C92B-FEF91D343A2C}"/>
                      </a:ext>
                    </a:extLst>
                  </p:cNvPr>
                  <p:cNvSpPr/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37BB652-AD36-93FD-C92B-FEF91D343A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5974" y="4539258"/>
                    <a:ext cx="328018" cy="3280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64" b="-847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5C40433-5A22-BC18-B28B-2242214F56C9}"/>
                      </a:ext>
                    </a:extLst>
                  </p:cNvPr>
                  <p:cNvSpPr/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solidFill>
                    <a:schemeClr val="tx1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5C40433-5A22-BC18-B28B-2242214F56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6011" y="4539257"/>
                    <a:ext cx="328018" cy="3280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345"/>
                    </a:stretch>
                  </a:blipFill>
                  <a:ln w="28575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25EE2EC-37EB-3164-2491-DA13B1CC5D2C}"/>
                  </a:ext>
                </a:extLst>
              </p:cNvPr>
              <p:cNvSpPr/>
              <p:nvPr/>
            </p:nvSpPr>
            <p:spPr>
              <a:xfrm>
                <a:off x="2806048" y="4539257"/>
                <a:ext cx="328018" cy="32801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BB28AB-7973-2498-9269-790E8CCA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66095" y="4328481"/>
              <a:ext cx="2324424" cy="123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28E4-DEF3-B77D-CCBF-858F7B9057D8}"/>
              </a:ext>
            </a:extLst>
          </p:cNvPr>
          <p:cNvSpPr txBox="1"/>
          <p:nvPr/>
        </p:nvSpPr>
        <p:spPr>
          <a:xfrm>
            <a:off x="1266824" y="4351118"/>
            <a:ext cx="710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glCreateTextures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target,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textures);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1DD31-7639-B54B-2232-86DA3D453C4A}"/>
              </a:ext>
            </a:extLst>
          </p:cNvPr>
          <p:cNvSpPr txBox="1"/>
          <p:nvPr/>
        </p:nvSpPr>
        <p:spPr>
          <a:xfrm>
            <a:off x="1266825" y="2137551"/>
            <a:ext cx="68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glGenTextures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textures);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146E-2059-38B1-8C09-ACA08726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8" y="4841034"/>
            <a:ext cx="8153400" cy="449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FB4D9-3CAE-18FA-E362-BBFD2EF9D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8" y="2616643"/>
            <a:ext cx="8153400" cy="449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425778" y="3175725"/>
            <a:ext cx="68424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glGenTextures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(1, &amp;texture);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texture);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D094-B26D-C91E-09A9-6845BE3D3911}"/>
              </a:ext>
            </a:extLst>
          </p:cNvPr>
          <p:cNvSpPr txBox="1"/>
          <p:nvPr/>
        </p:nvSpPr>
        <p:spPr>
          <a:xfrm>
            <a:off x="1425778" y="5433512"/>
            <a:ext cx="68424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glCreateTextures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1, &amp;texture);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64F80-5233-CABA-4356-C1A8E9327218}"/>
              </a:ext>
            </a:extLst>
          </p:cNvPr>
          <p:cNvSpPr txBox="1"/>
          <p:nvPr/>
        </p:nvSpPr>
        <p:spPr>
          <a:xfrm>
            <a:off x="2702517" y="1034573"/>
            <a:ext cx="64728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5"/>
              </a:rPr>
              <a:t>https://github.com/fendevel/Guide-to-Modern-OpenGL-Functions/blob/master/README.md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80353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28E4-DEF3-B77D-CCBF-858F7B9057D8}"/>
              </a:ext>
            </a:extLst>
          </p:cNvPr>
          <p:cNvSpPr txBox="1"/>
          <p:nvPr/>
        </p:nvSpPr>
        <p:spPr>
          <a:xfrm>
            <a:off x="1266824" y="4210912"/>
            <a:ext cx="710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glTextureParameteri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texture,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pname, </a:t>
            </a:r>
            <a:r>
              <a:rPr lang="en-US" altLang="ko-KR" dirty="0">
                <a:solidFill>
                  <a:srgbClr val="00B0F0"/>
                </a:solidFill>
              </a:rPr>
              <a:t>GLint</a:t>
            </a:r>
            <a:r>
              <a:rPr lang="en-US" altLang="ko-KR" dirty="0"/>
              <a:t> param);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1DD31-7639-B54B-2232-86DA3D453C4A}"/>
              </a:ext>
            </a:extLst>
          </p:cNvPr>
          <p:cNvSpPr txBox="1"/>
          <p:nvPr/>
        </p:nvSpPr>
        <p:spPr>
          <a:xfrm>
            <a:off x="1266825" y="1768552"/>
            <a:ext cx="912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glTexParameteri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pname, </a:t>
            </a:r>
            <a:r>
              <a:rPr lang="en-US" altLang="ko-KR" dirty="0">
                <a:solidFill>
                  <a:srgbClr val="00B0F0"/>
                </a:solidFill>
              </a:rPr>
              <a:t>GLint</a:t>
            </a:r>
            <a:r>
              <a:rPr lang="en-US" altLang="ko-KR" dirty="0"/>
              <a:t> param);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425778" y="2806726"/>
            <a:ext cx="797459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GL_TEXTURE_WRAP_S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7030A0"/>
                </a:solidFill>
              </a:rPr>
              <a:t> GL_CLAMP_TO_EDGE</a:t>
            </a:r>
            <a:r>
              <a:rPr lang="en-US" altLang="ko-KR" dirty="0"/>
              <a:t>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GL_TEXTURE_WRAP_T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7030A0"/>
                </a:solidFill>
              </a:rPr>
              <a:t> GL_CLAMP_TO_EDGE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GL_TEXTURE_MIN_FILTER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7030A0"/>
                </a:solidFill>
              </a:rPr>
              <a:t> GL_NEAREST</a:t>
            </a:r>
            <a:r>
              <a:rPr lang="en-US" altLang="ko-KR" dirty="0"/>
              <a:t>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GL_TEXTURE_MIN_FILTER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7030A0"/>
                </a:solidFill>
              </a:rPr>
              <a:t> GL_NEAREST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D094-B26D-C91E-09A9-6845BE3D3911}"/>
              </a:ext>
            </a:extLst>
          </p:cNvPr>
          <p:cNvSpPr txBox="1"/>
          <p:nvPr/>
        </p:nvSpPr>
        <p:spPr>
          <a:xfrm>
            <a:off x="1425778" y="5293306"/>
            <a:ext cx="735929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</a:t>
            </a:r>
            <a:r>
              <a:rPr lang="en-US" altLang="ko-KR" dirty="0">
                <a:solidFill>
                  <a:srgbClr val="7030A0"/>
                </a:solidFill>
              </a:rPr>
              <a:t>GL_TEXTURE_WRAP_S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GL_CLAMP_TO_EDGE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</a:t>
            </a:r>
            <a:r>
              <a:rPr lang="en-US" altLang="ko-KR" dirty="0">
                <a:solidFill>
                  <a:srgbClr val="7030A0"/>
                </a:solidFill>
              </a:rPr>
              <a:t>GL_TEXTURE_WRAP_T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GL_CLAMP_TO_EDGE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</a:t>
            </a:r>
            <a:r>
              <a:rPr lang="en-US" altLang="ko-KR" dirty="0">
                <a:solidFill>
                  <a:srgbClr val="7030A0"/>
                </a:solidFill>
              </a:rPr>
              <a:t>GL_TEXTURE_MIN_FILTER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GL_NEAREST</a:t>
            </a:r>
            <a:r>
              <a:rPr lang="en-US" altLang="ko-KR" dirty="0"/>
              <a:t>);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</a:t>
            </a:r>
            <a:r>
              <a:rPr lang="en-US" altLang="ko-KR" dirty="0">
                <a:solidFill>
                  <a:srgbClr val="7030A0"/>
                </a:solidFill>
              </a:rPr>
              <a:t>GL_TEXTURE_MAG_FILTER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GL_NEAREST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9B4513-FFC4-CD60-0E93-2EEF5B67EB5C}"/>
              </a:ext>
            </a:extLst>
          </p:cNvPr>
          <p:cNvGrpSpPr/>
          <p:nvPr/>
        </p:nvGrpSpPr>
        <p:grpSpPr>
          <a:xfrm>
            <a:off x="1425778" y="2197767"/>
            <a:ext cx="8153400" cy="449322"/>
            <a:chOff x="1409179" y="2583791"/>
            <a:chExt cx="8153400" cy="44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DFB4D9-3CAE-18FA-E362-BBFD2EF9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179" y="2583791"/>
              <a:ext cx="8153400" cy="4493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10491C-B5CD-9C36-690E-F0E7BD56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5778" y="2842046"/>
              <a:ext cx="8120203" cy="1772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DA370D-608A-3593-696D-012FC330F79B}"/>
              </a:ext>
            </a:extLst>
          </p:cNvPr>
          <p:cNvGrpSpPr/>
          <p:nvPr/>
        </p:nvGrpSpPr>
        <p:grpSpPr>
          <a:xfrm>
            <a:off x="1425778" y="4700828"/>
            <a:ext cx="8153400" cy="449866"/>
            <a:chOff x="1425778" y="4841034"/>
            <a:chExt cx="8153400" cy="449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55146E-2059-38B1-8C09-ACA08726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778" y="4841034"/>
              <a:ext cx="8153400" cy="4498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E4691A-AE87-7614-10C4-55DF18A0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0951" y="5156303"/>
              <a:ext cx="976974" cy="9320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57A9AC-A430-962B-1102-C8CA006ECFD0}"/>
              </a:ext>
            </a:extLst>
          </p:cNvPr>
          <p:cNvSpPr txBox="1"/>
          <p:nvPr/>
        </p:nvSpPr>
        <p:spPr>
          <a:xfrm>
            <a:off x="2732517" y="1040093"/>
            <a:ext cx="8889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7"/>
              </a:rPr>
              <a:t>https://registry.khronos.org/OpenGL-Refpages/gl4/html/glTexParameter.xhtml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6998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28E4-DEF3-B77D-CCBF-858F7B9057D8}"/>
              </a:ext>
            </a:extLst>
          </p:cNvPr>
          <p:cNvSpPr txBox="1"/>
          <p:nvPr/>
        </p:nvSpPr>
        <p:spPr>
          <a:xfrm>
            <a:off x="1266824" y="4160983"/>
            <a:ext cx="1067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glTextureStorage2D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texture,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levels, …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width,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height);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1DD31-7639-B54B-2232-86DA3D453C4A}"/>
              </a:ext>
            </a:extLst>
          </p:cNvPr>
          <p:cNvSpPr txBox="1"/>
          <p:nvPr/>
        </p:nvSpPr>
        <p:spPr>
          <a:xfrm>
            <a:off x="1266824" y="2137551"/>
            <a:ext cx="1019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glTexImage2D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target, …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height, 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width, …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type, </a:t>
            </a:r>
            <a:r>
              <a:rPr lang="en-US" altLang="ko-KR" dirty="0">
                <a:solidFill>
                  <a:srgbClr val="00B0F0"/>
                </a:solidFill>
              </a:rPr>
              <a:t>const void*</a:t>
            </a:r>
            <a:r>
              <a:rPr lang="en-US" altLang="ko-KR" dirty="0"/>
              <a:t> data);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425777" y="3190989"/>
            <a:ext cx="958120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glTexImage2D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0,</a:t>
            </a:r>
            <a:r>
              <a:rPr lang="en-US" altLang="ko-KR" dirty="0">
                <a:solidFill>
                  <a:srgbClr val="7030A0"/>
                </a:solidFill>
              </a:rPr>
              <a:t> GL_RGBA16F</a:t>
            </a:r>
            <a:r>
              <a:rPr lang="en-US" altLang="ko-KR" dirty="0"/>
              <a:t>, width, height, 0, </a:t>
            </a:r>
            <a:r>
              <a:rPr lang="en-US" altLang="ko-KR" dirty="0">
                <a:solidFill>
                  <a:srgbClr val="7030A0"/>
                </a:solidFill>
              </a:rPr>
              <a:t>GL_RGBA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7030A0"/>
                </a:solidFill>
              </a:rPr>
              <a:t> GL_FLOAT</a:t>
            </a:r>
            <a:r>
              <a:rPr lang="en-US" altLang="ko-KR" dirty="0"/>
              <a:t>, nullptr);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06628-2CD6-14EB-AE22-007A60D54C9C}"/>
              </a:ext>
            </a:extLst>
          </p:cNvPr>
          <p:cNvSpPr txBox="1"/>
          <p:nvPr/>
        </p:nvSpPr>
        <p:spPr>
          <a:xfrm>
            <a:off x="2706881" y="1034573"/>
            <a:ext cx="8650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https://registry.khronos.org/OpenGL-Refpages/gl4/html/glTexImage2D.xhtml</a:t>
            </a:r>
            <a:endParaRPr lang="en-US" altLang="ko-KR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8E228-9DC9-7E70-6B6F-2FE3A0EA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7" y="4618530"/>
            <a:ext cx="8153401" cy="590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EF889-9D11-923F-36FD-42C2654AA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777" y="2593268"/>
            <a:ext cx="8153401" cy="4218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46A44A-D066-C93B-692E-1E4D8F33B88E}"/>
              </a:ext>
            </a:extLst>
          </p:cNvPr>
          <p:cNvSpPr txBox="1"/>
          <p:nvPr/>
        </p:nvSpPr>
        <p:spPr>
          <a:xfrm>
            <a:off x="1425777" y="5399087"/>
            <a:ext cx="877549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glTextureStorage2D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0, </a:t>
            </a:r>
            <a:r>
              <a:rPr lang="en-US" altLang="ko-KR" dirty="0">
                <a:solidFill>
                  <a:srgbClr val="7030A0"/>
                </a:solidFill>
              </a:rPr>
              <a:t>GL_ RGBA16F </a:t>
            </a:r>
            <a:r>
              <a:rPr lang="en-US" altLang="ko-KR" dirty="0"/>
              <a:t>, width, height);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glTextureSubImage2D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(texture, 0, 0, 0, width, height, </a:t>
            </a:r>
            <a:r>
              <a:rPr lang="en-US" altLang="ko-KR" dirty="0">
                <a:solidFill>
                  <a:srgbClr val="7030A0"/>
                </a:solidFill>
              </a:rPr>
              <a:t>GL_ RGBA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GL_FLOAT</a:t>
            </a:r>
            <a:r>
              <a:rPr lang="en-US" altLang="ko-KR" dirty="0"/>
              <a:t>, nullptr);</a:t>
            </a:r>
          </a:p>
        </p:txBody>
      </p:sp>
    </p:spTree>
    <p:extLst>
      <p:ext uri="{BB962C8B-B14F-4D97-AF65-F5344CB8AC3E}">
        <p14:creationId xmlns:p14="http://schemas.microsoft.com/office/powerpoint/2010/main" val="192574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28E4-DEF3-B77D-CCBF-858F7B9057D8}"/>
              </a:ext>
            </a:extLst>
          </p:cNvPr>
          <p:cNvSpPr txBox="1"/>
          <p:nvPr/>
        </p:nvSpPr>
        <p:spPr>
          <a:xfrm>
            <a:off x="1266824" y="4351118"/>
            <a:ext cx="710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glBindTextureUnit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unit, 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texture);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1DD31-7639-B54B-2232-86DA3D453C4A}"/>
              </a:ext>
            </a:extLst>
          </p:cNvPr>
          <p:cNvSpPr txBox="1"/>
          <p:nvPr/>
        </p:nvSpPr>
        <p:spPr>
          <a:xfrm>
            <a:off x="1266825" y="2137551"/>
            <a:ext cx="68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glActiveTexture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texture);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425778" y="3175725"/>
            <a:ext cx="68424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glActiveTexture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GL_TEXTURE0</a:t>
            </a:r>
            <a:r>
              <a:rPr lang="en-US" altLang="ko-KR" dirty="0"/>
              <a:t> + 3);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texture);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D094-B26D-C91E-09A9-6845BE3D3911}"/>
              </a:ext>
            </a:extLst>
          </p:cNvPr>
          <p:cNvSpPr txBox="1"/>
          <p:nvPr/>
        </p:nvSpPr>
        <p:spPr>
          <a:xfrm>
            <a:off x="1425778" y="5433512"/>
            <a:ext cx="68424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glBindTextureUnit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(3, texture);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41D65-8A93-935A-7757-3C403AB1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8" y="2610065"/>
            <a:ext cx="8153400" cy="423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104A2C-032A-E3B3-283E-601D67CE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9" y="4834712"/>
            <a:ext cx="8153400" cy="4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Texture</a:t>
            </a:r>
            <a:endParaRPr lang="ko-KR" altLang="en-US" sz="4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099635" y="1793821"/>
            <a:ext cx="999272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glGenTextures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(1, &amp;texture);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texture);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GL_TEXTURE_WRAP_S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7030A0"/>
                </a:solidFill>
              </a:rPr>
              <a:t> GL_CLAMP_TO_EDGE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GL_TEXTURE_WRAP_T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7030A0"/>
                </a:solidFill>
              </a:rPr>
              <a:t> GL_CLAMP_TO_EDGE</a:t>
            </a:r>
            <a:r>
              <a:rPr lang="en-US" altLang="ko-KR" sz="1600" dirty="0"/>
              <a:t>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GL_TEXTURE_MIN_FILTER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7030A0"/>
                </a:solidFill>
              </a:rPr>
              <a:t> GL_NEAREST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GL_TEXTURE_MIN_FILTER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7030A0"/>
                </a:solidFill>
              </a:rPr>
              <a:t> GL_NEAREST</a:t>
            </a:r>
            <a:r>
              <a:rPr lang="en-US" altLang="ko-KR" sz="1600" dirty="0"/>
              <a:t>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glTexImage2D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0,</a:t>
            </a:r>
            <a:r>
              <a:rPr lang="en-US" altLang="ko-KR" sz="1600" dirty="0">
                <a:solidFill>
                  <a:srgbClr val="7030A0"/>
                </a:solidFill>
              </a:rPr>
              <a:t> GL_RGBA16F</a:t>
            </a:r>
            <a:r>
              <a:rPr lang="en-US" altLang="ko-KR" sz="1600" dirty="0"/>
              <a:t>, width, height, 0, </a:t>
            </a:r>
            <a:r>
              <a:rPr lang="en-US" altLang="ko-KR" sz="1600" dirty="0">
                <a:solidFill>
                  <a:srgbClr val="7030A0"/>
                </a:solidFill>
              </a:rPr>
              <a:t>GL_RGBA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rgbClr val="7030A0"/>
                </a:solidFill>
              </a:rPr>
              <a:t> GL_FLOAT</a:t>
            </a:r>
            <a:r>
              <a:rPr lang="en-US" altLang="ko-KR" sz="1600" dirty="0"/>
              <a:t>, nullptr);</a:t>
            </a:r>
            <a:endParaRPr lang="en-US" altLang="ko-KR" sz="1600" dirty="0">
              <a:solidFill>
                <a:srgbClr val="7030A0"/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glActiveTexture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GL_TEXTURE0</a:t>
            </a:r>
            <a:r>
              <a:rPr lang="en-US" altLang="ko-KR" sz="1600" dirty="0"/>
              <a:t> + n);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texture);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D094-B26D-C91E-09A9-6845BE3D3911}"/>
              </a:ext>
            </a:extLst>
          </p:cNvPr>
          <p:cNvSpPr txBox="1"/>
          <p:nvPr/>
        </p:nvSpPr>
        <p:spPr>
          <a:xfrm>
            <a:off x="1099635" y="4622360"/>
            <a:ext cx="9992729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glCreateTextures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1, &amp;texture);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</a:t>
            </a:r>
            <a:r>
              <a:rPr lang="en-US" altLang="ko-KR" sz="1600" dirty="0">
                <a:solidFill>
                  <a:srgbClr val="7030A0"/>
                </a:solidFill>
              </a:rPr>
              <a:t>GL_TEXTURE_WRAP_S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GL_CLAMP_TO_EDGE</a:t>
            </a:r>
            <a:r>
              <a:rPr lang="en-US" altLang="ko-KR" sz="1600" dirty="0"/>
              <a:t>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</a:t>
            </a:r>
            <a:r>
              <a:rPr lang="en-US" altLang="ko-KR" sz="1600" dirty="0">
                <a:solidFill>
                  <a:srgbClr val="7030A0"/>
                </a:solidFill>
              </a:rPr>
              <a:t>GL_TEXTURE_WRAP_T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GL_CLAMP_TO_EDGE</a:t>
            </a:r>
            <a:r>
              <a:rPr lang="en-US" altLang="ko-KR" sz="1600" dirty="0"/>
              <a:t>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</a:t>
            </a:r>
            <a:r>
              <a:rPr lang="en-US" altLang="ko-KR" sz="1600" dirty="0">
                <a:solidFill>
                  <a:srgbClr val="7030A0"/>
                </a:solidFill>
              </a:rPr>
              <a:t>GL_TEXTURE_MIN_FILTER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GL_NEAREST</a:t>
            </a:r>
            <a:r>
              <a:rPr lang="en-US" altLang="ko-KR" sz="1600" dirty="0"/>
              <a:t>);</a:t>
            </a:r>
            <a:endParaRPr lang="en-US" altLang="ko-KR" sz="1600" dirty="0">
              <a:solidFill>
                <a:srgbClr val="7030A0"/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glTextureParameteri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</a:t>
            </a:r>
            <a:r>
              <a:rPr lang="en-US" altLang="ko-KR" sz="1600" dirty="0">
                <a:solidFill>
                  <a:srgbClr val="7030A0"/>
                </a:solidFill>
              </a:rPr>
              <a:t>GL_TEXTURE_MAG_FILTER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GL_NEAREST</a:t>
            </a:r>
            <a:r>
              <a:rPr lang="en-US" altLang="ko-KR" sz="1600" dirty="0"/>
              <a:t>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glTextureStorage2D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0, </a:t>
            </a:r>
            <a:r>
              <a:rPr lang="en-US" altLang="ko-KR" sz="1600" dirty="0">
                <a:solidFill>
                  <a:srgbClr val="7030A0"/>
                </a:solidFill>
              </a:rPr>
              <a:t>GL_ RGBA16F </a:t>
            </a:r>
            <a:r>
              <a:rPr lang="en-US" altLang="ko-KR" sz="1600" dirty="0"/>
              <a:t>, width, height);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glTextureSubImage2D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(texture, 0, 0, 0, width, height, </a:t>
            </a:r>
            <a:r>
              <a:rPr lang="en-US" altLang="ko-KR" sz="1600" dirty="0">
                <a:solidFill>
                  <a:srgbClr val="7030A0"/>
                </a:solidFill>
              </a:rPr>
              <a:t>GL_ RGBA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GL_FLOAT</a:t>
            </a:r>
            <a:r>
              <a:rPr lang="en-US" altLang="ko-KR" sz="1600" dirty="0"/>
              <a:t>, nullptr);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glBindTextureUnit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(n, texture);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6E452-8B7B-DAE4-5ABB-A6EA7B143DF2}"/>
              </a:ext>
            </a:extLst>
          </p:cNvPr>
          <p:cNvSpPr txBox="1"/>
          <p:nvPr/>
        </p:nvSpPr>
        <p:spPr>
          <a:xfrm>
            <a:off x="1028700" y="142448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OpenGL 2.0+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68701-99A0-401F-A3D4-68705E1BEA47}"/>
              </a:ext>
            </a:extLst>
          </p:cNvPr>
          <p:cNvSpPr txBox="1"/>
          <p:nvPr/>
        </p:nvSpPr>
        <p:spPr>
          <a:xfrm>
            <a:off x="1028700" y="424799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OpenGL 4.5+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815A1-4AF7-D126-8FDC-3AA2DB1BFC50}"/>
              </a:ext>
            </a:extLst>
          </p:cNvPr>
          <p:cNvSpPr txBox="1"/>
          <p:nvPr/>
        </p:nvSpPr>
        <p:spPr>
          <a:xfrm>
            <a:off x="9833686" y="179382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= 0, 1, 2 …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68E97-0C5C-6AE6-ECDC-6748F59D4C96}"/>
              </a:ext>
            </a:extLst>
          </p:cNvPr>
          <p:cNvSpPr txBox="1"/>
          <p:nvPr/>
        </p:nvSpPr>
        <p:spPr>
          <a:xfrm>
            <a:off x="9833686" y="462413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= 0, 1, 2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31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Frame Buffer(VRAM)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AEC58-21F9-2A8B-B069-90AB4E62D440}"/>
              </a:ext>
            </a:extLst>
          </p:cNvPr>
          <p:cNvSpPr txBox="1"/>
          <p:nvPr/>
        </p:nvSpPr>
        <p:spPr>
          <a:xfrm>
            <a:off x="1433946" y="1922319"/>
            <a:ext cx="713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 that stores the color values for each pixel on the display</a:t>
            </a:r>
            <a:endParaRPr lang="ko-KR" altLang="en-US" dirty="0"/>
          </a:p>
        </p:txBody>
      </p:sp>
      <p:pic>
        <p:nvPicPr>
          <p:cNvPr id="1028" name="Picture 4" descr="Graphics Card PNG Transparent HD Photo | PNG Mart">
            <a:extLst>
              <a:ext uri="{FF2B5EF4-FFF2-40B4-BE49-F238E27FC236}">
                <a16:creationId xmlns:a16="http://schemas.microsoft.com/office/drawing/2014/main" id="{0E13B97B-4EA3-E8C2-B1A1-E408D055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43" y="2701635"/>
            <a:ext cx="3057310" cy="27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E755AEA-1434-2186-0133-EB9586515BD0}"/>
              </a:ext>
            </a:extLst>
          </p:cNvPr>
          <p:cNvGrpSpPr/>
          <p:nvPr/>
        </p:nvGrpSpPr>
        <p:grpSpPr>
          <a:xfrm>
            <a:off x="7727233" y="2302041"/>
            <a:ext cx="2736412" cy="2381534"/>
            <a:chOff x="7055288" y="2512640"/>
            <a:chExt cx="3862094" cy="3361229"/>
          </a:xfrm>
        </p:grpSpPr>
        <p:pic>
          <p:nvPicPr>
            <p:cNvPr id="6" name="Picture 5" descr="A white circle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B0BC7109-DD67-F733-B102-1FF2FE5E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10498">
              <a:off x="7932579" y="2518406"/>
              <a:ext cx="1736441" cy="1736441"/>
            </a:xfrm>
            <a:prstGeom prst="rect">
              <a:avLst/>
            </a:prstGeom>
          </p:spPr>
        </p:pic>
        <p:pic>
          <p:nvPicPr>
            <p:cNvPr id="4" name="Picture 3" descr="A picture containing text, electronics, monitor, display&#10;&#10;Description automatically generated">
              <a:extLst>
                <a:ext uri="{FF2B5EF4-FFF2-40B4-BE49-F238E27FC236}">
                  <a16:creationId xmlns:a16="http://schemas.microsoft.com/office/drawing/2014/main" id="{AA068DC5-2922-0126-0E3B-0C7E36F7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288" y="2512640"/>
              <a:ext cx="3862094" cy="33612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4">
                  <a:extLst>
                    <a:ext uri="{FF2B5EF4-FFF2-40B4-BE49-F238E27FC236}">
                      <a16:creationId xmlns:a16="http://schemas.microsoft.com/office/drawing/2014/main" id="{C678D51A-4261-5396-A62F-B1C4419729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46828947"/>
                    </p:ext>
                  </p:extLst>
                </p:nvPr>
              </p:nvGraphicFramePr>
              <p:xfrm>
                <a:off x="8518388" y="2855581"/>
                <a:ext cx="935890" cy="1656985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935890" cy="1656985"/>
                      </a:xfrm>
                      <a:prstGeom prst="rect">
                        <a:avLst/>
                      </a:prstGeom>
                    </am3d:spPr>
                    <am3d:camera>
                      <am3d:pos x="0" y="0" z="64584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42208" d="1000000"/>
                      <am3d:preTrans dx="-82480" dy="-18102387" dz="2216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989426" ay="1785636" az="-182701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2621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4">
                  <a:extLst>
                    <a:ext uri="{FF2B5EF4-FFF2-40B4-BE49-F238E27FC236}">
                      <a16:creationId xmlns:a16="http://schemas.microsoft.com/office/drawing/2014/main" id="{C678D51A-4261-5396-A62F-B1C4419729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63884" y="2545025"/>
                  <a:ext cx="663107" cy="117402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09AB8-B3E9-F849-F6B3-5D65D1BD8BE0}"/>
              </a:ext>
            </a:extLst>
          </p:cNvPr>
          <p:cNvCxnSpPr>
            <a:cxnSpLocks/>
          </p:cNvCxnSpPr>
          <p:nvPr/>
        </p:nvCxnSpPr>
        <p:spPr>
          <a:xfrm flipV="1">
            <a:off x="4879662" y="3170145"/>
            <a:ext cx="2227720" cy="5489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AD2197-AD73-9449-EBCC-7128C60D6103}"/>
              </a:ext>
            </a:extLst>
          </p:cNvPr>
          <p:cNvCxnSpPr>
            <a:cxnSpLocks/>
          </p:cNvCxnSpPr>
          <p:nvPr/>
        </p:nvCxnSpPr>
        <p:spPr>
          <a:xfrm>
            <a:off x="4913687" y="3719051"/>
            <a:ext cx="2123811" cy="15432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BC91B3-A025-FDD7-12B8-6ACF7EB5A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771" y="4961949"/>
            <a:ext cx="2393335" cy="1322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3230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D7E87-4F29-192E-C5C0-30AA636AE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3479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1CC7D-F16E-AB91-6E2A-A3D34DFC3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697" y="3608211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 Shading</a:t>
            </a:r>
            <a:endParaRPr lang="ko-KR" alt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084DE-1A00-90E9-D44B-30AD1D11C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altLang="ko-KR" sz="2000" dirty="0"/>
          </a:p>
          <a:p>
            <a:pPr algn="l"/>
            <a:r>
              <a:rPr lang="en-US" altLang="ko-KR" sz="2000" dirty="0"/>
              <a:t>Jinwoo Choi</a:t>
            </a:r>
            <a:endParaRPr lang="ko-KR" altLang="en-US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99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Frame Buffer</a:t>
            </a:r>
            <a:endParaRPr lang="ko-KR" altLang="en-US" sz="4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A81C0F-C9EA-F5E4-EDB2-875F7E46F6AF}"/>
              </a:ext>
            </a:extLst>
          </p:cNvPr>
          <p:cNvGrpSpPr/>
          <p:nvPr/>
        </p:nvGrpSpPr>
        <p:grpSpPr>
          <a:xfrm>
            <a:off x="6667764" y="1723883"/>
            <a:ext cx="2186048" cy="1902545"/>
            <a:chOff x="7055288" y="2512640"/>
            <a:chExt cx="3862094" cy="3361229"/>
          </a:xfrm>
        </p:grpSpPr>
        <p:pic>
          <p:nvPicPr>
            <p:cNvPr id="5" name="Picture 4" descr="A white circle with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87C8534-0B17-CA17-74C0-FF3FF263F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10498">
              <a:off x="7932579" y="2518406"/>
              <a:ext cx="1736441" cy="1736441"/>
            </a:xfrm>
            <a:prstGeom prst="rect">
              <a:avLst/>
            </a:prstGeom>
          </p:spPr>
        </p:pic>
        <p:pic>
          <p:nvPicPr>
            <p:cNvPr id="6" name="Picture 5" descr="A picture containing text, electronics, monitor, display&#10;&#10;Description automatically generated">
              <a:extLst>
                <a:ext uri="{FF2B5EF4-FFF2-40B4-BE49-F238E27FC236}">
                  <a16:creationId xmlns:a16="http://schemas.microsoft.com/office/drawing/2014/main" id="{15A48B34-ADD6-0E4B-207C-1F07BAC9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288" y="2512640"/>
              <a:ext cx="3862094" cy="33612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9B0A3AF4-6CDC-B909-E609-4F51C31FE3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25518148"/>
                    </p:ext>
                  </p:extLst>
                </p:nvPr>
              </p:nvGraphicFramePr>
              <p:xfrm>
                <a:off x="8629486" y="2845239"/>
                <a:ext cx="855986" cy="152735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855986" cy="1527352"/>
                      </a:xfrm>
                      <a:prstGeom prst="rect">
                        <a:avLst/>
                      </a:prstGeom>
                    </am3d:spPr>
                    <am3d:camera>
                      <am3d:pos x="0" y="0" z="64584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42208" d="1000000"/>
                      <am3d:preTrans dx="-82480" dy="-18102387" dz="2216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989426" ay="1785636" az="-182701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165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9B0A3AF4-6CDC-B909-E609-4F51C31FE3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58802" y="1912143"/>
                  <a:ext cx="484511" cy="864522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78208B-3CAC-D030-0C56-BFA935EE4F52}"/>
              </a:ext>
            </a:extLst>
          </p:cNvPr>
          <p:cNvCxnSpPr>
            <a:cxnSpLocks/>
          </p:cNvCxnSpPr>
          <p:nvPr/>
        </p:nvCxnSpPr>
        <p:spPr>
          <a:xfrm>
            <a:off x="4424853" y="2417387"/>
            <a:ext cx="138683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97FC7309-445E-387A-1BA1-1C4D47BF2C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8954764"/>
                  </p:ext>
                </p:extLst>
              </p:nvPr>
            </p:nvGraphicFramePr>
            <p:xfrm>
              <a:off x="2700450" y="1723883"/>
              <a:ext cx="747658" cy="13237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47658" cy="1323722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51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97FC7309-445E-387A-1BA1-1C4D47BF2C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450" y="1723883"/>
                <a:ext cx="747658" cy="132372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D54C7A-7E3C-AF8A-03FF-2FB3C6FB507E}"/>
              </a:ext>
            </a:extLst>
          </p:cNvPr>
          <p:cNvSpPr txBox="1"/>
          <p:nvPr/>
        </p:nvSpPr>
        <p:spPr>
          <a:xfrm>
            <a:off x="4632911" y="1943389"/>
            <a:ext cx="114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FC0E920-AEC7-2AFD-D178-0A3266916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388158"/>
                  </p:ext>
                </p:extLst>
              </p:nvPr>
            </p:nvGraphicFramePr>
            <p:xfrm>
              <a:off x="4155076" y="4450870"/>
              <a:ext cx="692467" cy="1204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92467" cy="1204703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51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FC0E920-AEC7-2AFD-D178-0A3266916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5076" y="4450870"/>
                <a:ext cx="692467" cy="120470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9C38A2-9446-E8A0-6CAD-15CE215C10B4}"/>
              </a:ext>
            </a:extLst>
          </p:cNvPr>
          <p:cNvSpPr txBox="1"/>
          <p:nvPr/>
        </p:nvSpPr>
        <p:spPr>
          <a:xfrm>
            <a:off x="449360" y="4665778"/>
            <a:ext cx="15206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Generate</a:t>
            </a:r>
          </a:p>
          <a:p>
            <a:r>
              <a:rPr lang="en-US" altLang="ko-KR" sz="1400" dirty="0"/>
              <a:t>Framebuffer</a:t>
            </a:r>
          </a:p>
          <a:p>
            <a:r>
              <a:rPr lang="en-US" altLang="ko-KR" sz="1400" dirty="0"/>
              <a:t>           +</a:t>
            </a:r>
          </a:p>
          <a:p>
            <a:r>
              <a:rPr lang="en-US" altLang="ko-KR" sz="1400" dirty="0"/>
              <a:t>Attach texture,</a:t>
            </a:r>
          </a:p>
          <a:p>
            <a:r>
              <a:rPr lang="en-US" altLang="ko-KR" sz="1400" dirty="0"/>
              <a:t>render buffer</a:t>
            </a:r>
            <a:endParaRPr lang="ko-KR" alt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DC2CE4-43BB-9A61-1DDB-CF56733BF40E}"/>
              </a:ext>
            </a:extLst>
          </p:cNvPr>
          <p:cNvCxnSpPr>
            <a:cxnSpLocks/>
          </p:cNvCxnSpPr>
          <p:nvPr/>
        </p:nvCxnSpPr>
        <p:spPr>
          <a:xfrm>
            <a:off x="1720199" y="5120916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0F385D-D883-F90B-42AD-3B02F53B5610}"/>
              </a:ext>
            </a:extLst>
          </p:cNvPr>
          <p:cNvSpPr txBox="1"/>
          <p:nvPr/>
        </p:nvSpPr>
        <p:spPr>
          <a:xfrm>
            <a:off x="2223267" y="4905740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478206-6493-6629-8F7B-A8FF29F28800}"/>
              </a:ext>
            </a:extLst>
          </p:cNvPr>
          <p:cNvCxnSpPr>
            <a:cxnSpLocks/>
          </p:cNvCxnSpPr>
          <p:nvPr/>
        </p:nvCxnSpPr>
        <p:spPr>
          <a:xfrm>
            <a:off x="3448108" y="5157216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D8BF16-40EF-8FE0-F962-E62496E57B81}"/>
              </a:ext>
            </a:extLst>
          </p:cNvPr>
          <p:cNvSpPr txBox="1"/>
          <p:nvPr/>
        </p:nvSpPr>
        <p:spPr>
          <a:xfrm>
            <a:off x="2500143" y="3053573"/>
            <a:ext cx="134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Draw call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573C4-85AA-4D03-C178-8705F1029D02}"/>
              </a:ext>
            </a:extLst>
          </p:cNvPr>
          <p:cNvSpPr txBox="1"/>
          <p:nvPr/>
        </p:nvSpPr>
        <p:spPr>
          <a:xfrm>
            <a:off x="4053321" y="5718141"/>
            <a:ext cx="112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call</a:t>
            </a:r>
            <a:endParaRPr lang="ko-KR" alt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DF756F-3A96-F2D0-0073-052341780CDD}"/>
              </a:ext>
            </a:extLst>
          </p:cNvPr>
          <p:cNvCxnSpPr>
            <a:cxnSpLocks/>
          </p:cNvCxnSpPr>
          <p:nvPr/>
        </p:nvCxnSpPr>
        <p:spPr>
          <a:xfrm>
            <a:off x="4913339" y="5120916"/>
            <a:ext cx="8983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A927B7A-81B1-3C50-8A05-F070F0115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143" y="4665778"/>
            <a:ext cx="2059235" cy="11381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4A101F-97E8-54C0-C6EF-588F2E492052}"/>
              </a:ext>
            </a:extLst>
          </p:cNvPr>
          <p:cNvSpPr txBox="1"/>
          <p:nvPr/>
        </p:nvSpPr>
        <p:spPr>
          <a:xfrm>
            <a:off x="4974642" y="4690517"/>
            <a:ext cx="114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render</a:t>
            </a:r>
            <a:endParaRPr lang="ko-KR" alt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ED8FAF-E491-F501-BBD1-0D179A5939DC}"/>
              </a:ext>
            </a:extLst>
          </p:cNvPr>
          <p:cNvCxnSpPr>
            <a:cxnSpLocks/>
          </p:cNvCxnSpPr>
          <p:nvPr/>
        </p:nvCxnSpPr>
        <p:spPr>
          <a:xfrm>
            <a:off x="8043313" y="5181395"/>
            <a:ext cx="3651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97621A-913B-B6C0-081F-5996CE8AC3A5}"/>
              </a:ext>
            </a:extLst>
          </p:cNvPr>
          <p:cNvSpPr txBox="1"/>
          <p:nvPr/>
        </p:nvSpPr>
        <p:spPr>
          <a:xfrm>
            <a:off x="8434899" y="4919785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BB05C475-4B83-DA1C-B75C-86CE493007FC}"/>
              </a:ext>
            </a:extLst>
          </p:cNvPr>
          <p:cNvSpPr/>
          <p:nvPr/>
        </p:nvSpPr>
        <p:spPr>
          <a:xfrm rot="10800000">
            <a:off x="2500143" y="5828698"/>
            <a:ext cx="8522353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D2697D02-27DF-995F-FA01-D4D011C9486F}"/>
              </a:ext>
            </a:extLst>
          </p:cNvPr>
          <p:cNvSpPr/>
          <p:nvPr/>
        </p:nvSpPr>
        <p:spPr>
          <a:xfrm>
            <a:off x="2500144" y="3976074"/>
            <a:ext cx="8661499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88BC1D-5256-0F8C-8EDC-FEC5C45C83BB}"/>
              </a:ext>
            </a:extLst>
          </p:cNvPr>
          <p:cNvCxnSpPr>
            <a:cxnSpLocks/>
          </p:cNvCxnSpPr>
          <p:nvPr/>
        </p:nvCxnSpPr>
        <p:spPr>
          <a:xfrm>
            <a:off x="9487801" y="5181395"/>
            <a:ext cx="3618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43E10C-2FE8-E93E-ED15-71E2BAA7FB7E}"/>
              </a:ext>
            </a:extLst>
          </p:cNvPr>
          <p:cNvSpPr txBox="1"/>
          <p:nvPr/>
        </p:nvSpPr>
        <p:spPr>
          <a:xfrm>
            <a:off x="10202350" y="5013143"/>
            <a:ext cx="36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452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Frame Buffer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5E68A-0ED7-6B90-3A24-F7A7AA82950A}"/>
              </a:ext>
            </a:extLst>
          </p:cNvPr>
          <p:cNvSpPr txBox="1"/>
          <p:nvPr/>
        </p:nvSpPr>
        <p:spPr>
          <a:xfrm>
            <a:off x="1287436" y="1904008"/>
            <a:ext cx="7516678" cy="397031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class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FBO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// Frame Buffer Object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public:</a:t>
            </a:r>
          </a:p>
          <a:p>
            <a:r>
              <a:rPr lang="en-US" altLang="ko-KR" dirty="0"/>
              <a:t>	FBO();</a:t>
            </a:r>
          </a:p>
          <a:p>
            <a:r>
              <a:rPr lang="en-US" altLang="ko-KR" dirty="0"/>
              <a:t>	~FBO();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Initialize(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width, 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height);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Bind();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Unbind();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private: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GBuffer0, GBuffer1, GBuffer2; </a:t>
            </a:r>
            <a:r>
              <a:rPr lang="en-US" altLang="ko-KR" dirty="0">
                <a:solidFill>
                  <a:srgbClr val="00B050"/>
                </a:solidFill>
              </a:rPr>
              <a:t>//texture, render target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u_GBuffer0, u_GBuffer1, u_GBuffer2; </a:t>
            </a:r>
            <a:r>
              <a:rPr lang="en-US" altLang="ko-KR" dirty="0">
                <a:solidFill>
                  <a:srgbClr val="00B050"/>
                </a:solidFill>
              </a:rPr>
              <a:t>// texture unit 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fbo_handle; </a:t>
            </a:r>
            <a:r>
              <a:rPr lang="en-US" altLang="ko-KR" dirty="0">
                <a:solidFill>
                  <a:srgbClr val="00B050"/>
                </a:solidFill>
              </a:rPr>
              <a:t>//Frame Buffer Object Handle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F0"/>
                </a:solidFill>
              </a:rPr>
              <a:t>unsigned</a:t>
            </a:r>
            <a:r>
              <a:rPr lang="en-US" altLang="ko-KR" dirty="0"/>
              <a:t> rbo_handle; </a:t>
            </a:r>
            <a:r>
              <a:rPr lang="en-US" altLang="ko-KR" dirty="0">
                <a:solidFill>
                  <a:srgbClr val="00B050"/>
                </a:solidFill>
              </a:rPr>
              <a:t>//Render Buffer Object Handle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CBC1D-819D-2B3F-7287-D8431EF62922}"/>
              </a:ext>
            </a:extLst>
          </p:cNvPr>
          <p:cNvSpPr txBox="1"/>
          <p:nvPr/>
        </p:nvSpPr>
        <p:spPr>
          <a:xfrm>
            <a:off x="1287436" y="147958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OpenGL 4.5+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60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C9A2C4-6C82-C67D-BD84-E3683EA73808}"/>
              </a:ext>
            </a:extLst>
          </p:cNvPr>
          <p:cNvSpPr txBox="1"/>
          <p:nvPr/>
        </p:nvSpPr>
        <p:spPr>
          <a:xfrm>
            <a:off x="1266824" y="4351118"/>
            <a:ext cx="710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glCreateFramebuffers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framebuffers);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31932-D4D6-38BB-73F8-5ED16768FC49}"/>
              </a:ext>
            </a:extLst>
          </p:cNvPr>
          <p:cNvSpPr txBox="1"/>
          <p:nvPr/>
        </p:nvSpPr>
        <p:spPr>
          <a:xfrm>
            <a:off x="1266825" y="2137551"/>
            <a:ext cx="68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glGenFramebuffers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ids);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674A-D012-68CB-F162-7807401CF724}"/>
              </a:ext>
            </a:extLst>
          </p:cNvPr>
          <p:cNvSpPr txBox="1"/>
          <p:nvPr/>
        </p:nvSpPr>
        <p:spPr>
          <a:xfrm>
            <a:off x="1425778" y="3175725"/>
            <a:ext cx="68424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glGenFramebuffers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(1, &amp;fbo_handle);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, fbo_handle);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15A54-2A18-628A-4074-C6BF55C8CA38}"/>
              </a:ext>
            </a:extLst>
          </p:cNvPr>
          <p:cNvSpPr txBox="1"/>
          <p:nvPr/>
        </p:nvSpPr>
        <p:spPr>
          <a:xfrm>
            <a:off x="1425778" y="5433512"/>
            <a:ext cx="68424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glCreateFrameBuffers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(1, &amp;fbo_handle);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E4183-FD0B-9F1A-9E14-0FA332AA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9" y="2593059"/>
            <a:ext cx="8153400" cy="452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A59DF2-6D6D-9616-7381-48F434F8E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30" y="4840301"/>
            <a:ext cx="8153401" cy="4369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0650D4-35CE-5B93-661A-4F5D46174678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FBO-Create FBO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3116404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233D03-2435-06C8-B5EE-D02EF5172DAD}"/>
              </a:ext>
            </a:extLst>
          </p:cNvPr>
          <p:cNvSpPr txBox="1"/>
          <p:nvPr/>
        </p:nvSpPr>
        <p:spPr>
          <a:xfrm>
            <a:off x="1266824" y="4351118"/>
            <a:ext cx="710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glCreateRenderbuffers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renderbuffers);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11B68-7563-B522-6928-EBF3B7FA54CF}"/>
              </a:ext>
            </a:extLst>
          </p:cNvPr>
          <p:cNvSpPr txBox="1"/>
          <p:nvPr/>
        </p:nvSpPr>
        <p:spPr>
          <a:xfrm>
            <a:off x="1266825" y="2137551"/>
            <a:ext cx="68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glGenRenderbuffers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GLsizei</a:t>
            </a:r>
            <a:r>
              <a:rPr lang="en-US" altLang="ko-KR" dirty="0"/>
              <a:t> n, </a:t>
            </a:r>
            <a:r>
              <a:rPr lang="en-US" altLang="ko-KR" dirty="0">
                <a:solidFill>
                  <a:srgbClr val="00B0F0"/>
                </a:solidFill>
              </a:rPr>
              <a:t>GLuint*</a:t>
            </a:r>
            <a:r>
              <a:rPr lang="en-US" altLang="ko-KR" dirty="0"/>
              <a:t> ids);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FDA65-4DE3-0C34-B3D1-B90ECF1EB623}"/>
              </a:ext>
            </a:extLst>
          </p:cNvPr>
          <p:cNvSpPr txBox="1"/>
          <p:nvPr/>
        </p:nvSpPr>
        <p:spPr>
          <a:xfrm>
            <a:off x="1425778" y="3175725"/>
            <a:ext cx="1009177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glGenRenderbuffers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(1, &amp;rbo_handle);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glBindRenderbuffer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</a:t>
            </a:r>
            <a:r>
              <a:rPr lang="en-US" altLang="ko-KR" dirty="0">
                <a:solidFill>
                  <a:srgbClr val="7030A0"/>
                </a:solidFill>
              </a:rPr>
              <a:t>RENDER</a:t>
            </a:r>
            <a:r>
              <a:rPr lang="en-US" altLang="ko-KR" sz="1800" dirty="0">
                <a:solidFill>
                  <a:srgbClr val="7030A0"/>
                </a:solidFill>
              </a:rPr>
              <a:t>BUFFER</a:t>
            </a:r>
            <a:r>
              <a:rPr lang="en-US" altLang="ko-KR" dirty="0"/>
              <a:t>, rbo_handle); </a:t>
            </a:r>
            <a:r>
              <a:rPr lang="en-US" altLang="ko-KR" dirty="0">
                <a:solidFill>
                  <a:srgbClr val="00B050"/>
                </a:solidFill>
              </a:rPr>
              <a:t>// replace rbo_handle with 0 means unbind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FACE9-19C2-BC4F-8A03-B40382BEDCB0}"/>
              </a:ext>
            </a:extLst>
          </p:cNvPr>
          <p:cNvSpPr txBox="1"/>
          <p:nvPr/>
        </p:nvSpPr>
        <p:spPr>
          <a:xfrm>
            <a:off x="1425778" y="5433512"/>
            <a:ext cx="68424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glCreateRenderbuffers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(1, &amp;rbo_handle);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38442-26FE-665C-D8E8-59A5C6BC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9" y="2583693"/>
            <a:ext cx="8153400" cy="439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E1C1C1-4691-88F8-BDC6-D82636AAC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8" y="4854389"/>
            <a:ext cx="8153400" cy="43620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9F7FC37-EB24-AF2A-DD3E-17372B437E4E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FBO-RBO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234444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58CD4-3921-6166-496A-CD25693A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28" y="2702091"/>
            <a:ext cx="8153400" cy="603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E546D-62BD-F51B-3C30-FE9294433A10}"/>
              </a:ext>
            </a:extLst>
          </p:cNvPr>
          <p:cNvSpPr txBox="1"/>
          <p:nvPr/>
        </p:nvSpPr>
        <p:spPr>
          <a:xfrm>
            <a:off x="1266825" y="2129943"/>
            <a:ext cx="1092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void</a:t>
            </a:r>
            <a:r>
              <a:rPr lang="en-US" altLang="ko-KR" sz="1400" dirty="0"/>
              <a:t>  </a:t>
            </a:r>
            <a:r>
              <a:rPr lang="en-US" altLang="ko-KR" sz="1400" dirty="0">
                <a:solidFill>
                  <a:srgbClr val="FFFF00"/>
                </a:solidFill>
              </a:rPr>
              <a:t>glRenderbufferStorage</a:t>
            </a:r>
            <a:r>
              <a:rPr lang="en-US" altLang="ko-KR" sz="1400" dirty="0"/>
              <a:t> (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target, 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internalformat,</a:t>
            </a:r>
            <a:r>
              <a:rPr lang="en-US" altLang="ko-KR" sz="1400" dirty="0">
                <a:solidFill>
                  <a:srgbClr val="00B0F0"/>
                </a:solidFill>
              </a:rPr>
              <a:t> GLsizei</a:t>
            </a:r>
            <a:r>
              <a:rPr lang="en-US" altLang="ko-KR" sz="1400" dirty="0"/>
              <a:t> width, </a:t>
            </a:r>
            <a:r>
              <a:rPr lang="en-US" altLang="ko-KR" sz="1400" dirty="0">
                <a:solidFill>
                  <a:srgbClr val="00B0F0"/>
                </a:solidFill>
              </a:rPr>
              <a:t>GLsizei </a:t>
            </a:r>
            <a:r>
              <a:rPr lang="en-US" altLang="ko-KR" sz="1400" dirty="0"/>
              <a:t>height);</a:t>
            </a:r>
            <a:endParaRPr lang="ko-KR" altLang="en-US" sz="1400" dirty="0"/>
          </a:p>
          <a:p>
            <a:r>
              <a:rPr lang="en-US" altLang="ko-KR" sz="1400" dirty="0">
                <a:solidFill>
                  <a:srgbClr val="00B0F0"/>
                </a:solidFill>
              </a:rPr>
              <a:t>void</a:t>
            </a:r>
            <a:r>
              <a:rPr lang="en-US" altLang="ko-KR" sz="1400" dirty="0"/>
              <a:t>  </a:t>
            </a:r>
            <a:r>
              <a:rPr lang="en-US" altLang="ko-KR" sz="1400" dirty="0">
                <a:solidFill>
                  <a:srgbClr val="FFFF00"/>
                </a:solidFill>
              </a:rPr>
              <a:t>glNamedRenderbufferStorage</a:t>
            </a:r>
            <a:r>
              <a:rPr lang="en-US" altLang="ko-KR" sz="1400" dirty="0"/>
              <a:t> (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renderbuffer, 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internalformat,</a:t>
            </a:r>
            <a:r>
              <a:rPr lang="en-US" altLang="ko-KR" sz="1400" dirty="0">
                <a:solidFill>
                  <a:srgbClr val="00B0F0"/>
                </a:solidFill>
              </a:rPr>
              <a:t> GLsizei</a:t>
            </a:r>
            <a:r>
              <a:rPr lang="en-US" altLang="ko-KR" sz="1400" dirty="0"/>
              <a:t> width, </a:t>
            </a:r>
            <a:r>
              <a:rPr lang="en-US" altLang="ko-KR" sz="1400" dirty="0">
                <a:solidFill>
                  <a:srgbClr val="00B0F0"/>
                </a:solidFill>
              </a:rPr>
              <a:t>GLsizei </a:t>
            </a:r>
            <a:r>
              <a:rPr lang="en-US" altLang="ko-KR" sz="1400" dirty="0"/>
              <a:t>height);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90A28-2F17-9CCE-18EA-98AF13ABAFE0}"/>
              </a:ext>
            </a:extLst>
          </p:cNvPr>
          <p:cNvSpPr txBox="1"/>
          <p:nvPr/>
        </p:nvSpPr>
        <p:spPr>
          <a:xfrm>
            <a:off x="1444828" y="3466383"/>
            <a:ext cx="929937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glRenderbufferStorage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rgbClr val="7030A0"/>
                </a:solidFill>
              </a:rPr>
              <a:t>GL_RENDERBUFFER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7030A0"/>
                </a:solidFill>
              </a:rPr>
              <a:t>GL_DEPTH_COMPONENT</a:t>
            </a:r>
            <a:r>
              <a:rPr lang="en-US" altLang="ko-KR" sz="1400" dirty="0"/>
              <a:t>, width, height);</a:t>
            </a:r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glNamedRenderbufferStorage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/>
              <a:t>(rbo_handle, </a:t>
            </a:r>
            <a:r>
              <a:rPr lang="en-US" altLang="ko-KR" sz="1400" dirty="0">
                <a:solidFill>
                  <a:srgbClr val="7030A0"/>
                </a:solidFill>
              </a:rPr>
              <a:t>GL_DEPTH_COMPONENT</a:t>
            </a:r>
            <a:r>
              <a:rPr lang="en-US" altLang="ko-KR" sz="1400" dirty="0"/>
              <a:t>, width, height);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BB2DD-ACA1-C568-0906-44B3CC494979}"/>
              </a:ext>
            </a:extLst>
          </p:cNvPr>
          <p:cNvSpPr txBox="1"/>
          <p:nvPr/>
        </p:nvSpPr>
        <p:spPr>
          <a:xfrm>
            <a:off x="1266825" y="4355568"/>
            <a:ext cx="1092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void</a:t>
            </a:r>
            <a:r>
              <a:rPr lang="en-US" altLang="ko-KR" sz="1400" dirty="0"/>
              <a:t>  </a:t>
            </a:r>
            <a:r>
              <a:rPr lang="en-US" altLang="ko-KR" sz="1400" dirty="0">
                <a:solidFill>
                  <a:srgbClr val="FFFF00"/>
                </a:solidFill>
              </a:rPr>
              <a:t>glFramebufferRenderbuffer</a:t>
            </a:r>
            <a:r>
              <a:rPr lang="en-US" altLang="ko-KR" sz="1400" dirty="0"/>
              <a:t> (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target, 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internalformat,</a:t>
            </a:r>
            <a:r>
              <a:rPr lang="en-US" altLang="ko-KR" sz="1400" dirty="0">
                <a:solidFill>
                  <a:srgbClr val="00B0F0"/>
                </a:solidFill>
              </a:rPr>
              <a:t> GLenum</a:t>
            </a:r>
            <a:r>
              <a:rPr lang="en-US" altLang="ko-KR" sz="1400" dirty="0"/>
              <a:t> renderbuffertarget, </a:t>
            </a:r>
            <a:r>
              <a:rPr lang="en-US" altLang="ko-KR" sz="1400" dirty="0">
                <a:solidFill>
                  <a:srgbClr val="00B0F0"/>
                </a:solidFill>
              </a:rPr>
              <a:t>GLuint </a:t>
            </a:r>
            <a:r>
              <a:rPr lang="en-US" altLang="ko-KR" sz="1400" dirty="0"/>
              <a:t>renderbuffer);</a:t>
            </a:r>
            <a:endParaRPr lang="ko-KR" altLang="en-US" sz="1400" dirty="0"/>
          </a:p>
          <a:p>
            <a:r>
              <a:rPr lang="en-US" altLang="ko-KR" sz="1400" dirty="0">
                <a:solidFill>
                  <a:srgbClr val="00B0F0"/>
                </a:solidFill>
              </a:rPr>
              <a:t>void</a:t>
            </a:r>
            <a:r>
              <a:rPr lang="en-US" altLang="ko-KR" sz="1400" dirty="0"/>
              <a:t>  </a:t>
            </a:r>
            <a:r>
              <a:rPr lang="en-US" altLang="ko-KR" sz="1400" dirty="0">
                <a:solidFill>
                  <a:srgbClr val="FFFF00"/>
                </a:solidFill>
              </a:rPr>
              <a:t>glNamedFramebufferRenderbuffer</a:t>
            </a:r>
            <a:r>
              <a:rPr lang="en-US" altLang="ko-KR" sz="1400" dirty="0"/>
              <a:t> (</a:t>
            </a:r>
            <a:r>
              <a:rPr lang="en-US" altLang="ko-KR" sz="1400" dirty="0">
                <a:solidFill>
                  <a:srgbClr val="00B0F0"/>
                </a:solidFill>
              </a:rPr>
              <a:t>GLuint</a:t>
            </a:r>
            <a:r>
              <a:rPr lang="en-US" altLang="ko-KR" sz="1400" dirty="0"/>
              <a:t> framebuffer, </a:t>
            </a:r>
            <a:r>
              <a:rPr lang="en-US" altLang="ko-KR" sz="1400" dirty="0">
                <a:solidFill>
                  <a:srgbClr val="00B0F0"/>
                </a:solidFill>
              </a:rPr>
              <a:t>GLenum</a:t>
            </a:r>
            <a:r>
              <a:rPr lang="en-US" altLang="ko-KR" sz="1400" dirty="0"/>
              <a:t> internalformat,</a:t>
            </a:r>
            <a:r>
              <a:rPr lang="en-US" altLang="ko-KR" sz="1400" dirty="0">
                <a:solidFill>
                  <a:srgbClr val="00B0F0"/>
                </a:solidFill>
              </a:rPr>
              <a:t> GLenum</a:t>
            </a:r>
            <a:r>
              <a:rPr lang="en-US" altLang="ko-KR" sz="1400" dirty="0"/>
              <a:t> renderbuffertarget, </a:t>
            </a:r>
            <a:r>
              <a:rPr lang="en-US" altLang="ko-KR" sz="1400" dirty="0">
                <a:solidFill>
                  <a:srgbClr val="00B0F0"/>
                </a:solidFill>
              </a:rPr>
              <a:t>GLuint </a:t>
            </a:r>
            <a:r>
              <a:rPr lang="en-US" altLang="ko-KR" sz="1400" dirty="0"/>
              <a:t>renderbuffer);</a:t>
            </a:r>
            <a:endParaRPr lang="ko-KR" alt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48A18-5BC3-94A5-7E3C-FE540EAB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28" y="4941378"/>
            <a:ext cx="8153400" cy="606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5DAD1-FC64-3AC7-A961-004B8ECC6A59}"/>
              </a:ext>
            </a:extLst>
          </p:cNvPr>
          <p:cNvSpPr txBox="1"/>
          <p:nvPr/>
        </p:nvSpPr>
        <p:spPr>
          <a:xfrm>
            <a:off x="1444828" y="5654440"/>
            <a:ext cx="929937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glFramebufferRenderbuffer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rgbClr val="7030A0"/>
                </a:solidFill>
              </a:rPr>
              <a:t>GL_FRAMEBUFFER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7030A0"/>
                </a:solidFill>
              </a:rPr>
              <a:t>GL_DEPTH_ATTACHMENT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7030A0"/>
                </a:solidFill>
              </a:rPr>
              <a:t>GL_RENDERBUFFER</a:t>
            </a:r>
            <a:r>
              <a:rPr lang="en-US" altLang="ko-KR" sz="1400" dirty="0"/>
              <a:t>, rbo_handle);</a:t>
            </a:r>
            <a:endParaRPr lang="en-US" altLang="ko-KR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glNamedFramebufferRenderbuffer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en-US" altLang="ko-KR" sz="1400" dirty="0"/>
              <a:t>(fbo_handle, </a:t>
            </a:r>
            <a:r>
              <a:rPr lang="en-US" altLang="ko-KR" sz="1400" dirty="0">
                <a:solidFill>
                  <a:srgbClr val="7030A0"/>
                </a:solidFill>
              </a:rPr>
              <a:t>GL_DEPTH_ ATTACHMENT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7030A0"/>
                </a:solidFill>
              </a:rPr>
              <a:t>GL_RENDERBUFFER</a:t>
            </a:r>
            <a:r>
              <a:rPr lang="en-US" altLang="ko-KR" sz="1400" dirty="0"/>
              <a:t> , rbo_handle);</a:t>
            </a:r>
            <a:endParaRPr lang="ko-KR" alt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C663632-DEEF-3739-FB12-5476C8CDA538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FBO-Attach RBO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374136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11B68-7563-B522-6928-EBF3B7FA54CF}"/>
              </a:ext>
            </a:extLst>
          </p:cNvPr>
          <p:cNvSpPr txBox="1"/>
          <p:nvPr/>
        </p:nvSpPr>
        <p:spPr>
          <a:xfrm>
            <a:off x="848535" y="2147279"/>
            <a:ext cx="1153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glFramebufferTexture2D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attachment,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textarget, 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texture, </a:t>
            </a:r>
            <a:r>
              <a:rPr lang="en-US" altLang="ko-KR" dirty="0">
                <a:solidFill>
                  <a:srgbClr val="00B0F0"/>
                </a:solidFill>
              </a:rPr>
              <a:t>GLint</a:t>
            </a:r>
            <a:r>
              <a:rPr lang="en-US" altLang="ko-KR" dirty="0"/>
              <a:t> level);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glNamedFramebufferTexture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framebuffer,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attachment, 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texture, </a:t>
            </a:r>
            <a:r>
              <a:rPr lang="en-US" altLang="ko-KR" dirty="0">
                <a:solidFill>
                  <a:srgbClr val="00B0F0"/>
                </a:solidFill>
              </a:rPr>
              <a:t>GLint</a:t>
            </a:r>
            <a:r>
              <a:rPr lang="en-US" altLang="ko-KR" dirty="0"/>
              <a:t> level);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FDA65-4DE3-0C34-B3D1-B90ECF1EB623}"/>
              </a:ext>
            </a:extLst>
          </p:cNvPr>
          <p:cNvSpPr txBox="1"/>
          <p:nvPr/>
        </p:nvSpPr>
        <p:spPr>
          <a:xfrm>
            <a:off x="1111858" y="4387847"/>
            <a:ext cx="98803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glFramebufferTexture2D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 , </a:t>
            </a:r>
            <a:r>
              <a:rPr lang="en-US" altLang="ko-KR" sz="1800" dirty="0">
                <a:solidFill>
                  <a:srgbClr val="7030A0"/>
                </a:solidFill>
              </a:rPr>
              <a:t>GL_COLOR_ATTACHMENT0</a:t>
            </a:r>
            <a:r>
              <a:rPr lang="en-US" altLang="ko-KR" dirty="0"/>
              <a:t>, </a:t>
            </a:r>
            <a:r>
              <a:rPr lang="en-US" altLang="ko-KR" sz="1800" dirty="0">
                <a:solidFill>
                  <a:srgbClr val="7030A0"/>
                </a:solidFill>
              </a:rPr>
              <a:t>GL_TEXTURE_2D</a:t>
            </a:r>
            <a:r>
              <a:rPr lang="en-US" altLang="ko-KR" dirty="0"/>
              <a:t>, GBuffer1, 0);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glNamedFramebufferTexture </a:t>
            </a:r>
            <a:r>
              <a:rPr lang="en-US" altLang="ko-KR" dirty="0"/>
              <a:t>(fbo_handle, </a:t>
            </a:r>
            <a:r>
              <a:rPr lang="en-US" altLang="ko-KR" sz="1800" dirty="0">
                <a:solidFill>
                  <a:srgbClr val="7030A0"/>
                </a:solidFill>
              </a:rPr>
              <a:t>GL_COLOR_ATTACHMENT0</a:t>
            </a:r>
            <a:r>
              <a:rPr lang="en-US" altLang="ko-KR" dirty="0"/>
              <a:t>, GBuffer1, 0);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296C5-23F8-2C09-6F30-EF6CA948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8" y="2913059"/>
            <a:ext cx="9315466" cy="12510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BBF0DF2-FDB6-4201-FF30-A093E26619B7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FBO-Attach Texture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07535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7EA679-B549-E8F9-55C7-0D11D5BBBBFA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FBO-Specify a list</a:t>
            </a:r>
            <a:endParaRPr lang="ko-KR" altLang="en-US" sz="4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3BC0C6-5D38-B7C9-FE1F-2A389CC5FFD5}"/>
              </a:ext>
            </a:extLst>
          </p:cNvPr>
          <p:cNvGrpSpPr/>
          <p:nvPr/>
        </p:nvGrpSpPr>
        <p:grpSpPr>
          <a:xfrm>
            <a:off x="1266825" y="2505670"/>
            <a:ext cx="10600920" cy="2146836"/>
            <a:chOff x="1266825" y="2505670"/>
            <a:chExt cx="10600920" cy="21468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411B68-7563-B522-6928-EBF3B7FA54CF}"/>
                </a:ext>
              </a:extLst>
            </p:cNvPr>
            <p:cNvSpPr txBox="1"/>
            <p:nvPr/>
          </p:nvSpPr>
          <p:spPr>
            <a:xfrm>
              <a:off x="1266825" y="2505670"/>
              <a:ext cx="91709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void</a:t>
              </a:r>
              <a:r>
                <a:rPr lang="en-US" altLang="ko-KR" dirty="0"/>
                <a:t>  </a:t>
              </a:r>
              <a:r>
                <a:rPr lang="en-US" altLang="ko-KR" dirty="0">
                  <a:solidFill>
                    <a:srgbClr val="FFFF00"/>
                  </a:solidFill>
                </a:rPr>
                <a:t>glDrawBuffers</a:t>
              </a:r>
              <a:r>
                <a:rPr lang="en-US" altLang="ko-KR" dirty="0"/>
                <a:t> (</a:t>
              </a:r>
              <a:r>
                <a:rPr lang="en-US" altLang="ko-KR" dirty="0">
                  <a:solidFill>
                    <a:srgbClr val="00B0F0"/>
                  </a:solidFill>
                </a:rPr>
                <a:t>GLsizei</a:t>
              </a:r>
              <a:r>
                <a:rPr lang="en-US" altLang="ko-KR" dirty="0"/>
                <a:t> n, </a:t>
              </a:r>
              <a:r>
                <a:rPr lang="en-US" altLang="ko-KR" dirty="0">
                  <a:solidFill>
                    <a:srgbClr val="00B0F0"/>
                  </a:solidFill>
                </a:rPr>
                <a:t>const GLenum*</a:t>
              </a:r>
              <a:r>
                <a:rPr lang="en-US" altLang="ko-KR" dirty="0"/>
                <a:t> bufs);</a:t>
              </a:r>
            </a:p>
            <a:p>
              <a:r>
                <a:rPr lang="en-US" altLang="ko-KR" dirty="0">
                  <a:solidFill>
                    <a:srgbClr val="00B0F0"/>
                  </a:solidFill>
                </a:rPr>
                <a:t>void</a:t>
              </a:r>
              <a:r>
                <a:rPr lang="en-US" altLang="ko-KR" dirty="0"/>
                <a:t>  </a:t>
              </a:r>
              <a:r>
                <a:rPr lang="en-US" altLang="ko-KR" dirty="0">
                  <a:solidFill>
                    <a:srgbClr val="FFFF00"/>
                  </a:solidFill>
                </a:rPr>
                <a:t>glNamedFramebufferDrawBuffers</a:t>
              </a:r>
              <a:r>
                <a:rPr lang="en-US" altLang="ko-KR" dirty="0"/>
                <a:t> (</a:t>
              </a:r>
              <a:r>
                <a:rPr lang="en-US" altLang="ko-KR" dirty="0">
                  <a:solidFill>
                    <a:srgbClr val="00B0F0"/>
                  </a:solidFill>
                </a:rPr>
                <a:t>GLuint</a:t>
              </a:r>
              <a:r>
                <a:rPr lang="en-US" altLang="ko-KR" dirty="0"/>
                <a:t> framebuffer, </a:t>
              </a:r>
              <a:r>
                <a:rPr lang="en-US" altLang="ko-KR" dirty="0">
                  <a:solidFill>
                    <a:srgbClr val="00B0F0"/>
                  </a:solidFill>
                </a:rPr>
                <a:t>GLsizei</a:t>
              </a:r>
              <a:r>
                <a:rPr lang="en-US" altLang="ko-KR" dirty="0"/>
                <a:t> n,</a:t>
              </a:r>
              <a:r>
                <a:rPr lang="en-US" altLang="ko-KR" dirty="0">
                  <a:solidFill>
                    <a:srgbClr val="00B0F0"/>
                  </a:solidFill>
                </a:rPr>
                <a:t> const GLenum*</a:t>
              </a:r>
              <a:r>
                <a:rPr lang="en-US" altLang="ko-KR" dirty="0"/>
                <a:t> bufs);</a:t>
              </a:r>
              <a:endParaRPr lang="ko-KR" altLang="en-US" dirty="0"/>
            </a:p>
            <a:p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FDA65-4DE3-0C34-B3D1-B90ECF1EB623}"/>
                </a:ext>
              </a:extLst>
            </p:cNvPr>
            <p:cNvSpPr txBox="1"/>
            <p:nvPr/>
          </p:nvSpPr>
          <p:spPr>
            <a:xfrm>
              <a:off x="1425778" y="4006175"/>
              <a:ext cx="1044196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glDrawBuffers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/>
                <a:t>(3, buffers);</a:t>
              </a:r>
              <a:endPara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glNamedFramebufferDrawBuffers</a:t>
              </a:r>
              <a:r>
                <a:rPr lang="en-US" altLang="ko-KR" dirty="0">
                  <a:solidFill>
                    <a:srgbClr val="7030A0"/>
                  </a:solidFill>
                </a:rPr>
                <a:t> </a:t>
              </a:r>
              <a:r>
                <a:rPr lang="en-US" altLang="ko-KR" dirty="0"/>
                <a:t>(fbo_handle, 3, buffers);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EAFF06-1D69-A683-39DD-32B999050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5778" y="3293113"/>
              <a:ext cx="8153400" cy="6041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98FAA3-A03B-B327-390F-7CE2353E2EE3}"/>
              </a:ext>
            </a:extLst>
          </p:cNvPr>
          <p:cNvSpPr txBox="1"/>
          <p:nvPr/>
        </p:nvSpPr>
        <p:spPr>
          <a:xfrm>
            <a:off x="1425778" y="4906515"/>
            <a:ext cx="104419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/>
              <a:t>buffers[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dirty="0"/>
              <a:t>]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</a:t>
            </a:r>
            <a:r>
              <a:rPr lang="en-US" altLang="ko-KR" dirty="0"/>
              <a:t>{</a:t>
            </a:r>
            <a:r>
              <a:rPr lang="en-US" altLang="ko-KR" dirty="0">
                <a:solidFill>
                  <a:srgbClr val="7030A0"/>
                </a:solidFill>
              </a:rPr>
              <a:t>GL_COLOR_ATTACHMENT0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GL_COLOR_ATTACHMENT1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030A0"/>
                </a:solidFill>
              </a:rPr>
              <a:t>GL_COLOR_ATTACHMENT2</a:t>
            </a:r>
            <a:r>
              <a:rPr lang="en-US" altLang="ko-KR" dirty="0"/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8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2.29167E-6 -0.436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7EA679-B549-E8F9-55C7-0D11D5BBBBFA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FBO-Specify a list</a:t>
            </a:r>
            <a:endParaRPr lang="ko-KR" altLang="en-US" sz="4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8FAA3-A03B-B327-390F-7CE2353E2EE3}"/>
              </a:ext>
            </a:extLst>
          </p:cNvPr>
          <p:cNvSpPr txBox="1"/>
          <p:nvPr/>
        </p:nvSpPr>
        <p:spPr>
          <a:xfrm>
            <a:off x="1425777" y="1915748"/>
            <a:ext cx="1044196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/>
              <a:t>buffers[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dirty="0"/>
              <a:t>]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</a:t>
            </a:r>
            <a:r>
              <a:rPr lang="en-US" altLang="ko-KR" dirty="0"/>
              <a:t>{</a:t>
            </a:r>
            <a:r>
              <a:rPr lang="en-US" altLang="ko-KR" dirty="0">
                <a:solidFill>
                  <a:srgbClr val="FF0000"/>
                </a:solidFill>
              </a:rPr>
              <a:t>GL_COLOR_ATTACHMENT0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92D050"/>
                </a:solidFill>
              </a:rPr>
              <a:t>GL_COLOR_ATTACHMENT1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F0"/>
                </a:solidFill>
              </a:rPr>
              <a:t>GL_COLOR_ATTACHMENT2</a:t>
            </a:r>
            <a:r>
              <a:rPr lang="en-US" altLang="ko-KR" dirty="0"/>
              <a:t>};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B6355-78E2-AF14-5EFF-E237ACAA060A}"/>
              </a:ext>
            </a:extLst>
          </p:cNvPr>
          <p:cNvSpPr txBox="1"/>
          <p:nvPr/>
        </p:nvSpPr>
        <p:spPr>
          <a:xfrm>
            <a:off x="1425777" y="2736462"/>
            <a:ext cx="5057602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layout (location=0) in vec4 position;</a:t>
            </a:r>
          </a:p>
          <a:p>
            <a:r>
              <a:rPr lang="en-US" altLang="ko-KR" sz="1600" dirty="0"/>
              <a:t>layout (location=1) in vec4 normal;</a:t>
            </a:r>
          </a:p>
          <a:p>
            <a:r>
              <a:rPr lang="en-US" altLang="ko-KR" sz="1600" dirty="0"/>
              <a:t>layout (location=2) in vec4 color;</a:t>
            </a:r>
          </a:p>
          <a:p>
            <a:r>
              <a:rPr lang="en-US" altLang="ko-KR" sz="1600" dirty="0"/>
              <a:t>layout (location=0) out vec4 </a:t>
            </a:r>
            <a:r>
              <a:rPr lang="en-US" altLang="ko-KR" sz="1600" dirty="0">
                <a:solidFill>
                  <a:srgbClr val="FF0000"/>
                </a:solidFill>
              </a:rPr>
              <a:t>GBuffer0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layout (location=1) out vec4 </a:t>
            </a:r>
            <a:r>
              <a:rPr lang="en-US" altLang="ko-KR" sz="1600" dirty="0">
                <a:solidFill>
                  <a:srgbClr val="92D050"/>
                </a:solidFill>
              </a:rPr>
              <a:t>GBuffer1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layout (location=2) out vec4 </a:t>
            </a:r>
            <a:r>
              <a:rPr lang="en-US" altLang="ko-KR" sz="1600" dirty="0">
                <a:solidFill>
                  <a:srgbClr val="00B0F0"/>
                </a:solidFill>
              </a:rPr>
              <a:t>GBuffer2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void main( 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GBuffer0 = position ; </a:t>
            </a:r>
          </a:p>
          <a:p>
            <a:r>
              <a:rPr lang="en-US" altLang="ko-KR" sz="1600" dirty="0"/>
              <a:t>	GBuffer1 = normal; 	</a:t>
            </a:r>
          </a:p>
          <a:p>
            <a:r>
              <a:rPr lang="en-US" altLang="ko-KR" sz="1600" dirty="0"/>
              <a:t>	GBuffer2 = color;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9BEF0-5F2E-1F32-3AEA-8AF6DB60B3F2}"/>
              </a:ext>
            </a:extLst>
          </p:cNvPr>
          <p:cNvSpPr txBox="1"/>
          <p:nvPr/>
        </p:nvSpPr>
        <p:spPr>
          <a:xfrm>
            <a:off x="1328500" y="2382654"/>
            <a:ext cx="243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Fragment Shader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32CC1-AC29-1207-187B-4E91601D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997" y="2541139"/>
            <a:ext cx="1785182" cy="118521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AE69E-1580-4505-1BAE-B7F6B363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995" y="3849742"/>
            <a:ext cx="1785184" cy="11852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B4A88-A911-DA80-64B9-0C8AE50A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32" y="5140168"/>
            <a:ext cx="1780834" cy="11852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F801C8-37B1-3A9D-80A0-41737C3173E5}"/>
              </a:ext>
            </a:extLst>
          </p:cNvPr>
          <p:cNvGrpSpPr/>
          <p:nvPr/>
        </p:nvGrpSpPr>
        <p:grpSpPr>
          <a:xfrm>
            <a:off x="4742951" y="3133744"/>
            <a:ext cx="3693781" cy="2599030"/>
            <a:chOff x="4196855" y="3504305"/>
            <a:chExt cx="3693781" cy="25990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CD9FCE-23E4-98B5-B452-A1049BB0D7AF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4196855" y="3504305"/>
              <a:ext cx="3689046" cy="5696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C71749-5BF9-D6A1-E452-03C9B19B95C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196855" y="4256496"/>
              <a:ext cx="3689044" cy="55641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D21690-6731-0CC1-09CB-DDD0DFC8A8E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196855" y="4534702"/>
              <a:ext cx="3693781" cy="1568633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BFAB60-5C8A-FF5A-79D8-13844CF666E7}"/>
              </a:ext>
            </a:extLst>
          </p:cNvPr>
          <p:cNvGrpSpPr/>
          <p:nvPr/>
        </p:nvGrpSpPr>
        <p:grpSpPr>
          <a:xfrm>
            <a:off x="4742951" y="2285080"/>
            <a:ext cx="5159806" cy="3447694"/>
            <a:chOff x="3709516" y="3580830"/>
            <a:chExt cx="5159806" cy="34476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EB6D40-1D2C-6EB7-4DC0-3ECDE4EC9AB6}"/>
                </a:ext>
              </a:extLst>
            </p:cNvPr>
            <p:cNvCxnSpPr>
              <a:cxnSpLocks/>
            </p:cNvCxnSpPr>
            <p:nvPr/>
          </p:nvCxnSpPr>
          <p:spPr>
            <a:xfrm>
              <a:off x="3709516" y="3580830"/>
              <a:ext cx="3613109" cy="7995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55077A-06B4-9D92-1F48-DC73C9CDD966}"/>
                </a:ext>
              </a:extLst>
            </p:cNvPr>
            <p:cNvCxnSpPr>
              <a:cxnSpLocks/>
            </p:cNvCxnSpPr>
            <p:nvPr/>
          </p:nvCxnSpPr>
          <p:spPr>
            <a:xfrm>
              <a:off x="6310948" y="3598926"/>
              <a:ext cx="1082879" cy="201110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916607-E13E-A15C-CB62-9506B4B4BDB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H="1">
              <a:off x="7403297" y="3598926"/>
              <a:ext cx="1466025" cy="342959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2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11B68-7563-B522-6928-EBF3B7FA54CF}"/>
              </a:ext>
            </a:extLst>
          </p:cNvPr>
          <p:cNvSpPr txBox="1"/>
          <p:nvPr/>
        </p:nvSpPr>
        <p:spPr>
          <a:xfrm>
            <a:off x="1266825" y="2137551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glCheckFramebufferStatus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target);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glCheckNamedFramebufferStatus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framebuffer, 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target);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FDA65-4DE3-0C34-B3D1-B90ECF1EB623}"/>
              </a:ext>
            </a:extLst>
          </p:cNvPr>
          <p:cNvSpPr txBox="1"/>
          <p:nvPr/>
        </p:nvSpPr>
        <p:spPr>
          <a:xfrm>
            <a:off x="1425778" y="3494404"/>
            <a:ext cx="68424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glCheckFramebufferStatus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);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glCheckNamedFramebufferStatus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(fbo_handle, 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F9D60-98F2-A875-BAC3-9B89520B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8" y="2826983"/>
            <a:ext cx="8153400" cy="602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780BE-D94B-E5AE-508E-06D6EBD36322}"/>
              </a:ext>
            </a:extLst>
          </p:cNvPr>
          <p:cNvSpPr txBox="1"/>
          <p:nvPr/>
        </p:nvSpPr>
        <p:spPr>
          <a:xfrm>
            <a:off x="1425778" y="4789804"/>
            <a:ext cx="988039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if </a:t>
            </a:r>
            <a:r>
              <a:rPr lang="en-US" altLang="ko-KR" dirty="0"/>
              <a:t>(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glCheckNamedFramebufferStatus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(fbo_handle, 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) != </a:t>
            </a:r>
            <a:r>
              <a:rPr lang="en-US" altLang="ko-KR" sz="1800" dirty="0">
                <a:solidFill>
                  <a:srgbClr val="7030A0"/>
                </a:solidFill>
              </a:rPr>
              <a:t>GL_FRAMEBUFFER_COMPLETE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</a:t>
            </a:r>
            <a:r>
              <a:rPr lang="en-US" altLang="ko-KR" dirty="0">
                <a:solidFill>
                  <a:srgbClr val="00B050"/>
                </a:solidFill>
              </a:rPr>
              <a:t>// Check error with return value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275A5B-A019-383C-B136-C2D7BC2D8868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FBO-Validate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22347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82F2F-2903-8228-0F28-E729D775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4" y="2480554"/>
            <a:ext cx="11265532" cy="29280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5F6069-5BDA-6122-A5A4-B437CE014C01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FBO-Validate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83387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2C84D2-8769-CC2E-0D26-B9DF01E30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Rendering Pipeline</a:t>
            </a:r>
            <a:endParaRPr lang="ko-KR" altLang="en-US" sz="4600" dirty="0"/>
          </a:p>
        </p:txBody>
      </p:sp>
      <p:pic>
        <p:nvPicPr>
          <p:cNvPr id="15" name="Picture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0D82BAA-745B-3F3E-DA6C-3122F6CA3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92" y="1752901"/>
            <a:ext cx="8216308" cy="41852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1BE781-D1A2-4EA8-69A9-057DB936CD6A}"/>
              </a:ext>
            </a:extLst>
          </p:cNvPr>
          <p:cNvSpPr txBox="1"/>
          <p:nvPr/>
        </p:nvSpPr>
        <p:spPr>
          <a:xfrm>
            <a:off x="1962269" y="2620963"/>
            <a:ext cx="112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Vertices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52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FC0E920-AEC7-2AFD-D178-0A3266916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7614673"/>
                  </p:ext>
                </p:extLst>
              </p:nvPr>
            </p:nvGraphicFramePr>
            <p:xfrm>
              <a:off x="4429013" y="2917345"/>
              <a:ext cx="692467" cy="12047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92467" cy="1204703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51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FC0E920-AEC7-2AFD-D178-0A3266916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9013" y="2917345"/>
                <a:ext cx="692467" cy="120470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9C38A2-9446-E8A0-6CAD-15CE215C10B4}"/>
              </a:ext>
            </a:extLst>
          </p:cNvPr>
          <p:cNvSpPr txBox="1"/>
          <p:nvPr/>
        </p:nvSpPr>
        <p:spPr>
          <a:xfrm>
            <a:off x="723297" y="3132253"/>
            <a:ext cx="15206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Generate</a:t>
            </a:r>
          </a:p>
          <a:p>
            <a:r>
              <a:rPr lang="en-US" altLang="ko-KR" sz="1400" dirty="0"/>
              <a:t>Framebuffer</a:t>
            </a:r>
          </a:p>
          <a:p>
            <a:r>
              <a:rPr lang="en-US" altLang="ko-KR" sz="1400" dirty="0"/>
              <a:t>           +</a:t>
            </a:r>
          </a:p>
          <a:p>
            <a:r>
              <a:rPr lang="en-US" altLang="ko-KR" sz="1400" dirty="0"/>
              <a:t>Attach texture,</a:t>
            </a:r>
          </a:p>
          <a:p>
            <a:r>
              <a:rPr lang="en-US" altLang="ko-KR" sz="1400" dirty="0"/>
              <a:t>render buffer</a:t>
            </a:r>
            <a:endParaRPr lang="ko-KR" alt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DC2CE4-43BB-9A61-1DDB-CF56733BF40E}"/>
              </a:ext>
            </a:extLst>
          </p:cNvPr>
          <p:cNvCxnSpPr>
            <a:cxnSpLocks/>
          </p:cNvCxnSpPr>
          <p:nvPr/>
        </p:nvCxnSpPr>
        <p:spPr>
          <a:xfrm>
            <a:off x="1994136" y="358739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0F385D-D883-F90B-42AD-3B02F53B5610}"/>
              </a:ext>
            </a:extLst>
          </p:cNvPr>
          <p:cNvSpPr txBox="1"/>
          <p:nvPr/>
        </p:nvSpPr>
        <p:spPr>
          <a:xfrm>
            <a:off x="2497204" y="3372215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478206-6493-6629-8F7B-A8FF29F28800}"/>
              </a:ext>
            </a:extLst>
          </p:cNvPr>
          <p:cNvCxnSpPr>
            <a:cxnSpLocks/>
          </p:cNvCxnSpPr>
          <p:nvPr/>
        </p:nvCxnSpPr>
        <p:spPr>
          <a:xfrm>
            <a:off x="3722045" y="362369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E573C4-85AA-4D03-C178-8705F1029D02}"/>
              </a:ext>
            </a:extLst>
          </p:cNvPr>
          <p:cNvSpPr txBox="1"/>
          <p:nvPr/>
        </p:nvSpPr>
        <p:spPr>
          <a:xfrm>
            <a:off x="4327258" y="4184616"/>
            <a:ext cx="112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call</a:t>
            </a:r>
            <a:endParaRPr lang="ko-KR" alt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DF756F-3A96-F2D0-0073-052341780CDD}"/>
              </a:ext>
            </a:extLst>
          </p:cNvPr>
          <p:cNvCxnSpPr>
            <a:cxnSpLocks/>
          </p:cNvCxnSpPr>
          <p:nvPr/>
        </p:nvCxnSpPr>
        <p:spPr>
          <a:xfrm>
            <a:off x="5187276" y="3587391"/>
            <a:ext cx="8983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A927B7A-81B1-3C50-8A05-F070F0115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80" y="3132253"/>
            <a:ext cx="2059235" cy="11381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4A101F-97E8-54C0-C6EF-588F2E492052}"/>
              </a:ext>
            </a:extLst>
          </p:cNvPr>
          <p:cNvSpPr txBox="1"/>
          <p:nvPr/>
        </p:nvSpPr>
        <p:spPr>
          <a:xfrm>
            <a:off x="5248579" y="3156992"/>
            <a:ext cx="1147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render</a:t>
            </a:r>
            <a:endParaRPr lang="ko-KR" alt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ED8FAF-E491-F501-BBD1-0D179A5939DC}"/>
              </a:ext>
            </a:extLst>
          </p:cNvPr>
          <p:cNvCxnSpPr>
            <a:cxnSpLocks/>
          </p:cNvCxnSpPr>
          <p:nvPr/>
        </p:nvCxnSpPr>
        <p:spPr>
          <a:xfrm>
            <a:off x="8317250" y="3647870"/>
            <a:ext cx="3651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97621A-913B-B6C0-081F-5996CE8AC3A5}"/>
              </a:ext>
            </a:extLst>
          </p:cNvPr>
          <p:cNvSpPr txBox="1"/>
          <p:nvPr/>
        </p:nvSpPr>
        <p:spPr>
          <a:xfrm>
            <a:off x="8708836" y="3386260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BB05C475-4B83-DA1C-B75C-86CE493007FC}"/>
              </a:ext>
            </a:extLst>
          </p:cNvPr>
          <p:cNvSpPr/>
          <p:nvPr/>
        </p:nvSpPr>
        <p:spPr>
          <a:xfrm rot="10800000">
            <a:off x="2774080" y="4295173"/>
            <a:ext cx="8522353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Arrow: Curved Down 33">
            <a:extLst>
              <a:ext uri="{FF2B5EF4-FFF2-40B4-BE49-F238E27FC236}">
                <a16:creationId xmlns:a16="http://schemas.microsoft.com/office/drawing/2014/main" id="{D2697D02-27DF-995F-FA01-D4D011C9486F}"/>
              </a:ext>
            </a:extLst>
          </p:cNvPr>
          <p:cNvSpPr/>
          <p:nvPr/>
        </p:nvSpPr>
        <p:spPr>
          <a:xfrm>
            <a:off x="2774081" y="2442549"/>
            <a:ext cx="8661499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88BC1D-5256-0F8C-8EDC-FEC5C45C83BB}"/>
              </a:ext>
            </a:extLst>
          </p:cNvPr>
          <p:cNvCxnSpPr>
            <a:cxnSpLocks/>
          </p:cNvCxnSpPr>
          <p:nvPr/>
        </p:nvCxnSpPr>
        <p:spPr>
          <a:xfrm>
            <a:off x="9761738" y="3647870"/>
            <a:ext cx="3618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43E10C-2FE8-E93E-ED15-71E2BAA7FB7E}"/>
              </a:ext>
            </a:extLst>
          </p:cNvPr>
          <p:cNvSpPr txBox="1"/>
          <p:nvPr/>
        </p:nvSpPr>
        <p:spPr>
          <a:xfrm>
            <a:off x="10476287" y="3479618"/>
            <a:ext cx="36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1AE7F6-6AED-72D7-8F4D-3FE5367B7DE0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Geometry Pass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3879840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11B68-7563-B522-6928-EBF3B7FA54CF}"/>
              </a:ext>
            </a:extLst>
          </p:cNvPr>
          <p:cNvSpPr txBox="1"/>
          <p:nvPr/>
        </p:nvSpPr>
        <p:spPr>
          <a:xfrm>
            <a:off x="1266825" y="2137551"/>
            <a:ext cx="684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glBindFramebuffer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GLenum</a:t>
            </a:r>
            <a:r>
              <a:rPr lang="en-US" altLang="ko-KR" dirty="0"/>
              <a:t> target, 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framebuffer);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FDA65-4DE3-0C34-B3D1-B90ECF1EB623}"/>
              </a:ext>
            </a:extLst>
          </p:cNvPr>
          <p:cNvSpPr txBox="1"/>
          <p:nvPr/>
        </p:nvSpPr>
        <p:spPr>
          <a:xfrm>
            <a:off x="1425778" y="3219945"/>
            <a:ext cx="902172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, fbo_handle);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GL_FRAMEBUFFER</a:t>
            </a:r>
            <a:r>
              <a:rPr lang="en-US" altLang="ko-KR" dirty="0"/>
              <a:t>, 0); </a:t>
            </a:r>
            <a:r>
              <a:rPr lang="en-US" altLang="ko-KR" dirty="0">
                <a:solidFill>
                  <a:srgbClr val="00B050"/>
                </a:solidFill>
              </a:rPr>
              <a:t>// default framebuffer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DACAF7-16CD-7E02-888F-8C3DB98DD498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Geometry Pass-Bind</a:t>
            </a:r>
            <a:endParaRPr lang="ko-KR" altLang="en-US" sz="4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515EBA-0B01-B904-199D-7A56F617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78" y="2602641"/>
            <a:ext cx="8153400" cy="430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275D0-67B6-BF5D-1829-BF7FE2951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778" y="4248055"/>
            <a:ext cx="7819712" cy="174317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258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760358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Geometry Pass-Overview</a:t>
            </a:r>
            <a:endParaRPr lang="ko-KR" altLang="en-US" sz="4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099635" y="1793821"/>
            <a:ext cx="9992729" cy="40318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glGenFramebuffers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(1, &amp;fbo_handle);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fbo_handle);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glGenRenderbuffers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(1, &amp;rbo_handle);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glBindRenderbuffer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, rbo_handle);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glRenderbufferStorage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GL_DEPTH_COMPONENT</a:t>
            </a:r>
            <a:r>
              <a:rPr lang="en-US" altLang="ko-KR" sz="1600" dirty="0"/>
              <a:t>, width, height);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glFramebufferRenderbuffer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GL_DEPTH_ATTACHMENT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, rbo_handle);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glFramebufferTexture2D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 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GL_COLOR_ATTACHMENT0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GBuffer0, 0);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glFramebufferTexture2D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 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GL_COLOR_ATTACHMENT1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GBuffer1, 0);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glFramebufferTexture2D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 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GL_COLOR_ATTACHMENT2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GL_TEXTURE_2D</a:t>
            </a:r>
            <a:r>
              <a:rPr lang="en-US" altLang="ko-KR" sz="1600" dirty="0"/>
              <a:t>, GBuffer2, 0);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glDrawBuffers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(3, buffers);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rgbClr val="00B0F0"/>
                </a:solidFill>
              </a:rPr>
              <a:t>if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glCheckFramebufferStatus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) != </a:t>
            </a:r>
            <a:r>
              <a:rPr lang="en-US" altLang="ko-KR" sz="1600" dirty="0">
                <a:solidFill>
                  <a:srgbClr val="7030A0"/>
                </a:solidFill>
              </a:rPr>
              <a:t>GL_FRAMEBUFFER_COMPLETE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>
                <a:solidFill>
                  <a:srgbClr val="00B050"/>
                </a:solidFill>
              </a:rPr>
              <a:t>// Check error with return value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glBindRenderbuffer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, 0); </a:t>
            </a:r>
            <a:r>
              <a:rPr lang="en-US" altLang="ko-KR" sz="1600" dirty="0">
                <a:solidFill>
                  <a:srgbClr val="00B050"/>
                </a:solidFill>
              </a:rPr>
              <a:t>//unbind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0); </a:t>
            </a:r>
            <a:r>
              <a:rPr lang="en-US" altLang="ko-KR" sz="1600" dirty="0">
                <a:solidFill>
                  <a:srgbClr val="00B050"/>
                </a:solidFill>
              </a:rPr>
              <a:t>//use default framebuffer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6E452-8B7B-DAE4-5ABB-A6EA7B143DF2}"/>
              </a:ext>
            </a:extLst>
          </p:cNvPr>
          <p:cNvSpPr txBox="1"/>
          <p:nvPr/>
        </p:nvSpPr>
        <p:spPr>
          <a:xfrm>
            <a:off x="1028700" y="142448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OpenGL 3.0+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EA56A-BB39-0173-896E-F4415627106F}"/>
              </a:ext>
            </a:extLst>
          </p:cNvPr>
          <p:cNvSpPr txBox="1"/>
          <p:nvPr/>
        </p:nvSpPr>
        <p:spPr>
          <a:xfrm>
            <a:off x="1099634" y="5860393"/>
            <a:ext cx="999272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fbo_handle);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// Draw call here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0);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918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809969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Geometry Pass-Overview</a:t>
            </a:r>
            <a:endParaRPr lang="ko-KR" altLang="en-US" sz="4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305BD-0376-1DEE-345D-03E0FE18256A}"/>
              </a:ext>
            </a:extLst>
          </p:cNvPr>
          <p:cNvSpPr txBox="1"/>
          <p:nvPr/>
        </p:nvSpPr>
        <p:spPr>
          <a:xfrm>
            <a:off x="1099635" y="1793821"/>
            <a:ext cx="9992729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glCreateFrameBuffers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(1, &amp;fbo_handle);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glCreateRenderbuffers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(1, &amp;rbo_handle);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glNamedRenderbufferStorage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(rbo_handle, </a:t>
            </a:r>
            <a:r>
              <a:rPr lang="en-US" altLang="ko-KR" sz="1600" dirty="0">
                <a:solidFill>
                  <a:srgbClr val="7030A0"/>
                </a:solidFill>
              </a:rPr>
              <a:t>GL_DEPTH_COMPONENT</a:t>
            </a:r>
            <a:r>
              <a:rPr lang="en-US" altLang="ko-KR" sz="1600" dirty="0"/>
              <a:t>, width, height);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glNamedFramebufferRenderbuffer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(fbo_handle, </a:t>
            </a:r>
            <a:r>
              <a:rPr lang="en-US" altLang="ko-KR" sz="1600" dirty="0">
                <a:solidFill>
                  <a:srgbClr val="7030A0"/>
                </a:solidFill>
              </a:rPr>
              <a:t>GL_DEPTH_ ATTACHMENT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 , rbo_handle);</a:t>
            </a:r>
            <a:endParaRPr lang="ko-KR" altLang="en-US" sz="1600" dirty="0"/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glNamedFramebufferTexture </a:t>
            </a:r>
            <a:r>
              <a:rPr lang="en-US" altLang="ko-KR" sz="1600" dirty="0"/>
              <a:t>(fbo_handle,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GL_COLOR_ATTACHMENT0</a:t>
            </a:r>
            <a:r>
              <a:rPr lang="en-US" altLang="ko-KR" sz="1600" dirty="0"/>
              <a:t>, GBuffer0, 0);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glNamedFramebufferTexture </a:t>
            </a:r>
            <a:r>
              <a:rPr lang="en-US" altLang="ko-KR" sz="1600" dirty="0"/>
              <a:t>(fbo_handle,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GL_COLOR_ATTACHMENT1</a:t>
            </a:r>
            <a:r>
              <a:rPr lang="en-US" altLang="ko-KR" sz="1600" dirty="0"/>
              <a:t>, GBuffer1, 0);</a:t>
            </a:r>
            <a:endParaRPr lang="en-US" altLang="ko-KR" sz="1600" dirty="0">
              <a:solidFill>
                <a:srgbClr val="00B0F0"/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glNamedFramebufferTexture </a:t>
            </a:r>
            <a:r>
              <a:rPr lang="en-US" altLang="ko-KR" sz="1600" dirty="0"/>
              <a:t>(fbo_handle, </a:t>
            </a:r>
            <a:r>
              <a:rPr lang="en-US" altLang="ko-KR" sz="1600" dirty="0">
                <a:solidFill>
                  <a:srgbClr val="7030A0"/>
                </a:solidFill>
              </a:rPr>
              <a:t>GL_COLOR_ATTACHMENT2</a:t>
            </a:r>
            <a:r>
              <a:rPr lang="en-US" altLang="ko-KR" sz="1600" dirty="0"/>
              <a:t>, GBuffer2, 0);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glNamedFramebufferDrawBuffers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(fbo_handle, 3, buffers);</a:t>
            </a:r>
            <a:endParaRPr lang="ko-KR" altLang="en-US" sz="1600" dirty="0"/>
          </a:p>
          <a:p>
            <a:r>
              <a:rPr lang="en-US" altLang="ko-KR" sz="1600" dirty="0">
                <a:solidFill>
                  <a:srgbClr val="00B0F0"/>
                </a:solidFill>
              </a:rPr>
              <a:t>if </a:t>
            </a:r>
            <a:r>
              <a:rPr lang="en-US" altLang="ko-KR" sz="1600" dirty="0"/>
              <a:t>( </a:t>
            </a:r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glCheckNamedFramebufferStatus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(fbo_handle, 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) != </a:t>
            </a:r>
            <a:r>
              <a:rPr lang="en-US" altLang="ko-KR" sz="1600" dirty="0">
                <a:solidFill>
                  <a:srgbClr val="7030A0"/>
                </a:solidFill>
              </a:rPr>
              <a:t>GL_FRAMEBUFFER_COMPLETE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>
                <a:solidFill>
                  <a:srgbClr val="00B050"/>
                </a:solidFill>
              </a:rPr>
              <a:t>// Check error with return value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glBindRenderbuffer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GL_RENDERBUFFER</a:t>
            </a:r>
            <a:r>
              <a:rPr lang="en-US" altLang="ko-KR" sz="1600" dirty="0"/>
              <a:t>, 0); </a:t>
            </a:r>
            <a:r>
              <a:rPr lang="en-US" altLang="ko-KR" sz="1600" dirty="0">
                <a:solidFill>
                  <a:srgbClr val="00B050"/>
                </a:solidFill>
              </a:rPr>
              <a:t>//unbind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0); </a:t>
            </a:r>
            <a:r>
              <a:rPr lang="en-US" altLang="ko-KR" sz="1600" dirty="0">
                <a:solidFill>
                  <a:srgbClr val="00B050"/>
                </a:solidFill>
              </a:rPr>
              <a:t>//back to default framebuffer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6E452-8B7B-DAE4-5ABB-A6EA7B143DF2}"/>
              </a:ext>
            </a:extLst>
          </p:cNvPr>
          <p:cNvSpPr txBox="1"/>
          <p:nvPr/>
        </p:nvSpPr>
        <p:spPr>
          <a:xfrm>
            <a:off x="1028700" y="142448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OpenGL 4.5+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EA56A-BB39-0173-896E-F4415627106F}"/>
              </a:ext>
            </a:extLst>
          </p:cNvPr>
          <p:cNvSpPr txBox="1"/>
          <p:nvPr/>
        </p:nvSpPr>
        <p:spPr>
          <a:xfrm>
            <a:off x="1099635" y="5423201"/>
            <a:ext cx="999272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fbo_handle);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// Draw call here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030A0"/>
                </a:solidFill>
              </a:rPr>
              <a:t>GL_FRAMEBUFFER</a:t>
            </a:r>
            <a:r>
              <a:rPr lang="en-US" altLang="ko-KR" sz="1600" dirty="0"/>
              <a:t>, 0);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43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56F0DE-AE08-733F-3110-88675EA95271}"/>
              </a:ext>
            </a:extLst>
          </p:cNvPr>
          <p:cNvGrpSpPr/>
          <p:nvPr/>
        </p:nvGrpSpPr>
        <p:grpSpPr>
          <a:xfrm>
            <a:off x="528134" y="1426753"/>
            <a:ext cx="10564229" cy="2760234"/>
            <a:chOff x="528134" y="1226728"/>
            <a:chExt cx="10564229" cy="27602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6E452-8B7B-DAE4-5ABB-A6EA7B143DF2}"/>
                </a:ext>
              </a:extLst>
            </p:cNvPr>
            <p:cNvSpPr txBox="1"/>
            <p:nvPr/>
          </p:nvSpPr>
          <p:spPr>
            <a:xfrm>
              <a:off x="1028700" y="1226728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FF00"/>
                  </a:solidFill>
                </a:rPr>
                <a:t>OpenGL 4.5+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9EA56A-BB39-0173-896E-F4415627106F}"/>
                </a:ext>
              </a:extLst>
            </p:cNvPr>
            <p:cNvSpPr txBox="1"/>
            <p:nvPr/>
          </p:nvSpPr>
          <p:spPr>
            <a:xfrm>
              <a:off x="1099634" y="1785178"/>
              <a:ext cx="9992729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glBindFramebuffer</a:t>
              </a:r>
              <a:r>
                <a:rPr lang="en-US" altLang="ko-KR" sz="1600" dirty="0">
                  <a:solidFill>
                    <a:srgbClr val="7030A0"/>
                  </a:solidFill>
                </a:rPr>
                <a:t> </a:t>
              </a:r>
              <a:r>
                <a:rPr lang="en-US" altLang="ko-KR" sz="1600" dirty="0"/>
                <a:t>(</a:t>
              </a:r>
              <a:r>
                <a:rPr lang="en-US" altLang="ko-KR" sz="1600" dirty="0">
                  <a:solidFill>
                    <a:srgbClr val="7030A0"/>
                  </a:solidFill>
                </a:rPr>
                <a:t>GL_FRAMEBUFFER</a:t>
              </a:r>
              <a:r>
                <a:rPr lang="en-US" altLang="ko-KR" sz="1600" dirty="0"/>
                <a:t>, fbo_handle);</a:t>
              </a:r>
              <a:endParaRPr lang="ko-KR" altLang="en-US" sz="1600" dirty="0"/>
            </a:p>
            <a:p>
              <a:r>
                <a:rPr lang="en-US" altLang="ko-KR" sz="1600" dirty="0">
                  <a:solidFill>
                    <a:srgbClr val="00B050"/>
                  </a:solidFill>
                </a:rPr>
                <a:t>// Draw call here</a:t>
              </a:r>
              <a:endPara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en-US" altLang="ko-KR" sz="1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glBindFramebuffer</a:t>
              </a:r>
              <a:r>
                <a:rPr lang="en-US" altLang="ko-KR" sz="1600" dirty="0">
                  <a:solidFill>
                    <a:srgbClr val="7030A0"/>
                  </a:solidFill>
                </a:rPr>
                <a:t> </a:t>
              </a:r>
              <a:r>
                <a:rPr lang="en-US" altLang="ko-KR" sz="1600" dirty="0"/>
                <a:t>(</a:t>
              </a:r>
              <a:r>
                <a:rPr lang="en-US" altLang="ko-KR" sz="1600" dirty="0">
                  <a:solidFill>
                    <a:srgbClr val="7030A0"/>
                  </a:solidFill>
                </a:rPr>
                <a:t>GL_FRAMEBUFFER</a:t>
              </a:r>
              <a:r>
                <a:rPr lang="en-US" altLang="ko-KR" sz="1600" dirty="0"/>
                <a:t>, 0);</a:t>
              </a:r>
              <a:endParaRPr lang="ko-KR" altLang="en-US" sz="1600" dirty="0"/>
            </a:p>
          </p:txBody>
        </p:sp>
        <p:sp>
          <p:nvSpPr>
            <p:cNvPr id="7" name="Arrow: Curved Right 6">
              <a:extLst>
                <a:ext uri="{FF2B5EF4-FFF2-40B4-BE49-F238E27FC236}">
                  <a16:creationId xmlns:a16="http://schemas.microsoft.com/office/drawing/2014/main" id="{4E13AAF2-E595-B0B4-EDF6-BC22ED2DDACD}"/>
                </a:ext>
              </a:extLst>
            </p:cNvPr>
            <p:cNvSpPr/>
            <p:nvPr/>
          </p:nvSpPr>
          <p:spPr>
            <a:xfrm>
              <a:off x="528134" y="2147629"/>
              <a:ext cx="571500" cy="1839333"/>
            </a:xfrm>
            <a:prstGeom prst="curvedRightArrow">
              <a:avLst>
                <a:gd name="adj1" fmla="val 11163"/>
                <a:gd name="adj2" fmla="val 70589"/>
                <a:gd name="adj3" fmla="val 45426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4CACE8-10C7-F10D-D904-F10874D737CF}"/>
              </a:ext>
            </a:extLst>
          </p:cNvPr>
          <p:cNvSpPr txBox="1"/>
          <p:nvPr/>
        </p:nvSpPr>
        <p:spPr>
          <a:xfrm>
            <a:off x="1099634" y="3429000"/>
            <a:ext cx="9992729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glUseProgram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(shader_handle);</a:t>
            </a:r>
          </a:p>
          <a:p>
            <a:r>
              <a:rPr lang="en-US" altLang="ko-KR" sz="1600" dirty="0"/>
              <a:t>…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glDrawArrays</a:t>
            </a:r>
            <a:r>
              <a:rPr lang="en-US" altLang="ko-KR" sz="1600" dirty="0"/>
              <a:t> (…);  </a:t>
            </a:r>
            <a:r>
              <a:rPr lang="en-US" altLang="ko-KR" sz="1600" dirty="0">
                <a:solidFill>
                  <a:srgbClr val="00B050"/>
                </a:solidFill>
              </a:rPr>
              <a:t>//or glDrawElements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glUseProgram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(0);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40C95E-AC02-FB83-7BE6-8A5D261AFE5C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/>
              <a:t>Geometry Pass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237590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40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Geometry Pass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EA56A-BB39-0173-896E-F4415627106F}"/>
              </a:ext>
            </a:extLst>
          </p:cNvPr>
          <p:cNvSpPr txBox="1"/>
          <p:nvPr/>
        </p:nvSpPr>
        <p:spPr>
          <a:xfrm>
            <a:off x="1099634" y="1778297"/>
            <a:ext cx="9992729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glUseProgram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(shader_handle);</a:t>
            </a:r>
          </a:p>
          <a:p>
            <a:r>
              <a:rPr lang="en-US" altLang="ko-KR" sz="1600" dirty="0"/>
              <a:t>…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glDrawArrays</a:t>
            </a:r>
            <a:r>
              <a:rPr lang="en-US" altLang="ko-KR" sz="1600" dirty="0"/>
              <a:t> (…);  </a:t>
            </a:r>
            <a:r>
              <a:rPr lang="en-US" altLang="ko-KR" sz="1600" dirty="0">
                <a:solidFill>
                  <a:srgbClr val="00B050"/>
                </a:solidFill>
              </a:rPr>
              <a:t>//or glDrawElements</a:t>
            </a:r>
          </a:p>
          <a:p>
            <a:r>
              <a:rPr lang="en-US" altLang="ko-KR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glUseProgram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(0);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5E242-78BB-4D26-94D3-B8492DEDC96F}"/>
              </a:ext>
            </a:extLst>
          </p:cNvPr>
          <p:cNvSpPr txBox="1"/>
          <p:nvPr/>
        </p:nvSpPr>
        <p:spPr>
          <a:xfrm>
            <a:off x="1096357" y="3193799"/>
            <a:ext cx="4707780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layout (location=0) in vec4 position_in;</a:t>
            </a:r>
          </a:p>
          <a:p>
            <a:r>
              <a:rPr lang="en-US" altLang="ko-KR" sz="1600" dirty="0"/>
              <a:t>layout (location=1) in vec4 normal_in;</a:t>
            </a:r>
          </a:p>
          <a:p>
            <a:r>
              <a:rPr lang="en-US" altLang="ko-KR" sz="1600" dirty="0"/>
              <a:t>layout (location=2) in vec2 texcoord_in;</a:t>
            </a:r>
          </a:p>
          <a:p>
            <a:r>
              <a:rPr lang="en-US" altLang="ko-KR" sz="1600" dirty="0"/>
              <a:t>layout (location=0) out vec4 position;</a:t>
            </a:r>
          </a:p>
          <a:p>
            <a:r>
              <a:rPr lang="en-US" altLang="ko-KR" sz="1600" dirty="0"/>
              <a:t>layout (location=1) out vec4 normal;</a:t>
            </a:r>
          </a:p>
          <a:p>
            <a:r>
              <a:rPr lang="en-US" altLang="ko-KR" sz="1600" dirty="0"/>
              <a:t>layout (location=2) out vec4 color;</a:t>
            </a:r>
          </a:p>
          <a:p>
            <a:r>
              <a:rPr lang="en-US" altLang="ko-KR" sz="1600" dirty="0"/>
              <a:t>uniform sampler2D color_texture;</a:t>
            </a:r>
          </a:p>
          <a:p>
            <a:r>
              <a:rPr lang="en-US" altLang="ko-KR" sz="1600" dirty="0"/>
              <a:t>void main( 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position = … ; //world coordinate</a:t>
            </a:r>
          </a:p>
          <a:p>
            <a:r>
              <a:rPr lang="en-US" altLang="ko-KR" sz="1600" dirty="0"/>
              <a:t>	normal= normalize(…); //world coordinate</a:t>
            </a:r>
          </a:p>
          <a:p>
            <a:r>
              <a:rPr lang="en-US" altLang="ko-KR" sz="1600" dirty="0"/>
              <a:t>	color= texture2D(color_texture, texcoord_in) ;</a:t>
            </a:r>
          </a:p>
          <a:p>
            <a:r>
              <a:rPr lang="en-US" altLang="ko-KR" sz="1600" dirty="0"/>
              <a:t>	gl_Position = worldToNDC * position;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6B01B-CD10-C21A-E7A2-6E94EDF3A573}"/>
              </a:ext>
            </a:extLst>
          </p:cNvPr>
          <p:cNvSpPr txBox="1"/>
          <p:nvPr/>
        </p:nvSpPr>
        <p:spPr>
          <a:xfrm>
            <a:off x="1002356" y="2855515"/>
            <a:ext cx="243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Vertex Shader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DEC11-8B3D-D4CF-DC82-0250711FD030}"/>
              </a:ext>
            </a:extLst>
          </p:cNvPr>
          <p:cNvSpPr txBox="1"/>
          <p:nvPr/>
        </p:nvSpPr>
        <p:spPr>
          <a:xfrm>
            <a:off x="6038041" y="3193799"/>
            <a:ext cx="5057602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layout (location=0) in vec4 position;</a:t>
            </a:r>
          </a:p>
          <a:p>
            <a:r>
              <a:rPr lang="en-US" altLang="ko-KR" sz="1600" dirty="0"/>
              <a:t>layout (location=1) in vec4 normal;</a:t>
            </a:r>
          </a:p>
          <a:p>
            <a:r>
              <a:rPr lang="en-US" altLang="ko-KR" sz="1600" dirty="0"/>
              <a:t>layout (location=2) in vec4 color;</a:t>
            </a:r>
          </a:p>
          <a:p>
            <a:r>
              <a:rPr lang="en-US" altLang="ko-KR" sz="1600" dirty="0"/>
              <a:t>layout (location=0) out vec4 GBuffer0;</a:t>
            </a:r>
          </a:p>
          <a:p>
            <a:r>
              <a:rPr lang="en-US" altLang="ko-KR" sz="1600" dirty="0"/>
              <a:t>layout (location=1) out vec4 GBuffer1;</a:t>
            </a:r>
          </a:p>
          <a:p>
            <a:r>
              <a:rPr lang="en-US" altLang="ko-KR" sz="1600" dirty="0"/>
              <a:t>layout (location=2) out vec4 GBuffer2;</a:t>
            </a:r>
          </a:p>
          <a:p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void main( 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	GBuffer0 = position ; </a:t>
            </a:r>
          </a:p>
          <a:p>
            <a:r>
              <a:rPr lang="en-US" altLang="ko-KR" sz="1600" dirty="0"/>
              <a:t>	GBuffer1 = normal; 	</a:t>
            </a:r>
          </a:p>
          <a:p>
            <a:r>
              <a:rPr lang="en-US" altLang="ko-KR" sz="1600" dirty="0"/>
              <a:t>	GBuffer2 = color;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31AB5-30EF-373C-7E2E-57E552099BE6}"/>
              </a:ext>
            </a:extLst>
          </p:cNvPr>
          <p:cNvSpPr txBox="1"/>
          <p:nvPr/>
        </p:nvSpPr>
        <p:spPr>
          <a:xfrm>
            <a:off x="5940764" y="2839991"/>
            <a:ext cx="243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Fragment Shader</a:t>
            </a:r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9DAF76-31C4-C36A-AEAD-87B4E3C29362}"/>
              </a:ext>
            </a:extLst>
          </p:cNvPr>
          <p:cNvGrpSpPr/>
          <p:nvPr/>
        </p:nvGrpSpPr>
        <p:grpSpPr>
          <a:xfrm>
            <a:off x="4173166" y="3429000"/>
            <a:ext cx="1927498" cy="1201366"/>
            <a:chOff x="4173166" y="3429000"/>
            <a:chExt cx="1927498" cy="120136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9936DF-6E9B-A922-4E39-81A411DEE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875" y="3429000"/>
              <a:ext cx="1766789" cy="6760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2EEE30-39CD-831F-097C-890906A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0987" y="3648678"/>
              <a:ext cx="1840351" cy="7190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D731531-5B2C-AED6-E492-7730E123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3166" y="3882626"/>
              <a:ext cx="1918172" cy="7477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43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8FAF8-158D-3049-E536-BD52C6DB825A}"/>
              </a:ext>
            </a:extLst>
          </p:cNvPr>
          <p:cNvSpPr/>
          <p:nvPr/>
        </p:nvSpPr>
        <p:spPr>
          <a:xfrm>
            <a:off x="6361889" y="885217"/>
            <a:ext cx="4288655" cy="2850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Lighting Pass</a:t>
            </a:r>
            <a:endParaRPr lang="ko-KR" altLang="en-US" sz="4600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86A5382-01CA-F399-EF69-7994013B2486}"/>
              </a:ext>
            </a:extLst>
          </p:cNvPr>
          <p:cNvSpPr/>
          <p:nvPr/>
        </p:nvSpPr>
        <p:spPr>
          <a:xfrm>
            <a:off x="4898898" y="3429000"/>
            <a:ext cx="616792" cy="4034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4CEA689-16BD-44A2-7737-0E92B1A378BD}"/>
              </a:ext>
            </a:extLst>
          </p:cNvPr>
          <p:cNvSpPr/>
          <p:nvPr/>
        </p:nvSpPr>
        <p:spPr>
          <a:xfrm>
            <a:off x="1676400" y="2038350"/>
            <a:ext cx="790575" cy="38671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012D9-5299-E6EE-EB70-2B689E94D117}"/>
              </a:ext>
            </a:extLst>
          </p:cNvPr>
          <p:cNvSpPr txBox="1"/>
          <p:nvPr/>
        </p:nvSpPr>
        <p:spPr>
          <a:xfrm>
            <a:off x="327889" y="3804623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Framebuffer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FC701-346C-F83C-2E2E-62C9CAFE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22" y="1488619"/>
            <a:ext cx="1642039" cy="109017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46144-1A5A-0D36-D024-F5B52ED3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20" y="2797222"/>
            <a:ext cx="1642041" cy="10901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69439-CA62-2A6E-899A-0BB4BD45A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57" y="4087649"/>
            <a:ext cx="1638040" cy="10901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0D095-E040-9EFB-830F-1DE4A69DB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519" y="5357754"/>
            <a:ext cx="1635121" cy="1095491"/>
          </a:xfrm>
          <a:prstGeom prst="rect">
            <a:avLst/>
          </a:prstGeom>
        </p:spPr>
      </p:pic>
      <p:pic>
        <p:nvPicPr>
          <p:cNvPr id="7" name="Picture 6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0B2E95CF-B68E-11EA-2125-E4D5ACECD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27" y="651752"/>
            <a:ext cx="4662676" cy="5087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5121D-7411-DF92-E59C-A1EA53F8A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575" y="4820564"/>
            <a:ext cx="5355281" cy="1074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98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41289 0.04884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24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41211 -0.1421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-71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41224 -0.3296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12" y="-164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Lighting Pass</a:t>
            </a:r>
            <a:endParaRPr lang="ko-KR" altLang="en-US" sz="4600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8A1A6754-743B-421A-A122-4E33ECE95DEA}"/>
              </a:ext>
            </a:extLst>
          </p:cNvPr>
          <p:cNvSpPr/>
          <p:nvPr/>
        </p:nvSpPr>
        <p:spPr>
          <a:xfrm>
            <a:off x="1676400" y="2038350"/>
            <a:ext cx="790575" cy="38671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97734-8087-F093-978D-80914E2594EC}"/>
              </a:ext>
            </a:extLst>
          </p:cNvPr>
          <p:cNvSpPr txBox="1"/>
          <p:nvPr/>
        </p:nvSpPr>
        <p:spPr>
          <a:xfrm>
            <a:off x="327889" y="3804623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Framebuffer</a:t>
            </a:r>
            <a:endParaRPr lang="ko-KR" alt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B4126DB-CA86-6570-2ACE-130AFCDF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22" y="1488619"/>
            <a:ext cx="1642039" cy="109017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78102-C662-CF7D-2460-C2FE56832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20" y="2797222"/>
            <a:ext cx="1642041" cy="10901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F2A6022-BE10-ADBF-A542-680AF1265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57" y="4087649"/>
            <a:ext cx="1638040" cy="10901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B3A21E-A926-DFC0-E919-423C29079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378" y="2179175"/>
            <a:ext cx="4079132" cy="2639198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286A5382-01CA-F399-EF69-7994013B2486}"/>
              </a:ext>
            </a:extLst>
          </p:cNvPr>
          <p:cNvSpPr/>
          <p:nvPr/>
        </p:nvSpPr>
        <p:spPr>
          <a:xfrm>
            <a:off x="5000625" y="3429000"/>
            <a:ext cx="873709" cy="5715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9395CD46-8B4E-2F9D-6E8F-5ADC7107F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69" y="1896894"/>
            <a:ext cx="4596170" cy="4474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FA59D-2CF1-0DD5-CA42-05C08D4B4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519" y="5357754"/>
            <a:ext cx="1635121" cy="109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3067653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Review</a:t>
            </a:r>
            <a:endParaRPr lang="ko-KR" altLang="en-US" sz="4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9B37F47-A73B-E90F-0374-AE1C8A0AF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1566"/>
                  </p:ext>
                </p:extLst>
              </p:nvPr>
            </p:nvGraphicFramePr>
            <p:xfrm>
              <a:off x="3005649" y="4587473"/>
              <a:ext cx="447046" cy="7894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7046" cy="789465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3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9B37F47-A73B-E90F-0374-AE1C8A0AF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5649" y="4587473"/>
                <a:ext cx="447046" cy="789465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210A48-7E80-9900-8B57-F44783A75ECE}"/>
              </a:ext>
            </a:extLst>
          </p:cNvPr>
          <p:cNvCxnSpPr>
            <a:cxnSpLocks/>
          </p:cNvCxnSpPr>
          <p:nvPr/>
        </p:nvCxnSpPr>
        <p:spPr>
          <a:xfrm>
            <a:off x="1965259" y="242363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C92FF9-D411-232A-E77D-E568DF874780}"/>
              </a:ext>
            </a:extLst>
          </p:cNvPr>
          <p:cNvSpPr txBox="1"/>
          <p:nvPr/>
        </p:nvSpPr>
        <p:spPr>
          <a:xfrm>
            <a:off x="1228564" y="4720596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A65D6-62EE-893E-2864-992ED1CD978A}"/>
              </a:ext>
            </a:extLst>
          </p:cNvPr>
          <p:cNvCxnSpPr>
            <a:cxnSpLocks/>
          </p:cNvCxnSpPr>
          <p:nvPr/>
        </p:nvCxnSpPr>
        <p:spPr>
          <a:xfrm>
            <a:off x="2383489" y="4988399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7DF2F4-D906-61AD-C3E4-6884946CFCB0}"/>
              </a:ext>
            </a:extLst>
          </p:cNvPr>
          <p:cNvSpPr txBox="1"/>
          <p:nvPr/>
        </p:nvSpPr>
        <p:spPr>
          <a:xfrm>
            <a:off x="2840935" y="5356172"/>
            <a:ext cx="112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call</a:t>
            </a:r>
            <a:endParaRPr lang="ko-KR" alt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9B096-826E-186B-86CA-DA2C5AAC7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492" y="4780612"/>
            <a:ext cx="792710" cy="43815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8DC6F-7D55-35E7-30F4-FA5BC6E8ECF8}"/>
              </a:ext>
            </a:extLst>
          </p:cNvPr>
          <p:cNvSpPr txBox="1"/>
          <p:nvPr/>
        </p:nvSpPr>
        <p:spPr>
          <a:xfrm>
            <a:off x="5624790" y="4725575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F7A83B48-6ADE-0F7E-B99A-3F58B077B73F}"/>
              </a:ext>
            </a:extLst>
          </p:cNvPr>
          <p:cNvSpPr/>
          <p:nvPr/>
        </p:nvSpPr>
        <p:spPr>
          <a:xfrm rot="10800000">
            <a:off x="1494817" y="5643871"/>
            <a:ext cx="9202366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D460064B-87BC-989D-AE43-8DF44C361163}"/>
              </a:ext>
            </a:extLst>
          </p:cNvPr>
          <p:cNvSpPr/>
          <p:nvPr/>
        </p:nvSpPr>
        <p:spPr>
          <a:xfrm>
            <a:off x="1467791" y="3791249"/>
            <a:ext cx="9352615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A109E-0ED2-C800-D2C2-11BDAC139452}"/>
              </a:ext>
            </a:extLst>
          </p:cNvPr>
          <p:cNvSpPr txBox="1"/>
          <p:nvPr/>
        </p:nvSpPr>
        <p:spPr>
          <a:xfrm>
            <a:off x="850334" y="2162021"/>
            <a:ext cx="111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Generate</a:t>
            </a:r>
          </a:p>
          <a:p>
            <a:r>
              <a:rPr lang="en-US" altLang="ko-KR" sz="1400" dirty="0"/>
              <a:t>Framebuffer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891280-05D7-9AF2-D160-39C64F75A491}"/>
              </a:ext>
            </a:extLst>
          </p:cNvPr>
          <p:cNvSpPr txBox="1"/>
          <p:nvPr/>
        </p:nvSpPr>
        <p:spPr>
          <a:xfrm>
            <a:off x="2497204" y="2045089"/>
            <a:ext cx="15206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Generate</a:t>
            </a:r>
          </a:p>
          <a:p>
            <a:r>
              <a:rPr lang="en-US" altLang="ko-KR" sz="1400" dirty="0"/>
              <a:t>Gbuffers(textures)</a:t>
            </a:r>
          </a:p>
          <a:p>
            <a:r>
              <a:rPr lang="en-US" altLang="ko-KR" sz="1400" dirty="0"/>
              <a:t>and Renderbuffer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9D0EA-C1F2-C193-6260-E2899D00EA52}"/>
              </a:ext>
            </a:extLst>
          </p:cNvPr>
          <p:cNvSpPr txBox="1"/>
          <p:nvPr/>
        </p:nvSpPr>
        <p:spPr>
          <a:xfrm>
            <a:off x="4549758" y="2045089"/>
            <a:ext cx="2205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Attach </a:t>
            </a:r>
          </a:p>
          <a:p>
            <a:r>
              <a:rPr lang="en-US" altLang="ko-KR" sz="1400" dirty="0"/>
              <a:t>Gbuffers and renderbuffer</a:t>
            </a:r>
          </a:p>
          <a:p>
            <a:r>
              <a:rPr lang="en-US" altLang="ko-KR" sz="1400" dirty="0"/>
              <a:t> to the framebuffer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58C670-593E-0708-F519-863D83DEA46E}"/>
              </a:ext>
            </a:extLst>
          </p:cNvPr>
          <p:cNvCxnSpPr>
            <a:cxnSpLocks/>
          </p:cNvCxnSpPr>
          <p:nvPr/>
        </p:nvCxnSpPr>
        <p:spPr>
          <a:xfrm>
            <a:off x="4034847" y="242363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D22F63-C8FE-ECC6-6C10-49A54C34D980}"/>
              </a:ext>
            </a:extLst>
          </p:cNvPr>
          <p:cNvCxnSpPr>
            <a:cxnSpLocks/>
          </p:cNvCxnSpPr>
          <p:nvPr/>
        </p:nvCxnSpPr>
        <p:spPr>
          <a:xfrm>
            <a:off x="3633644" y="4996570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ED7900-CAC1-7B9D-59ED-5E2C8B2DDBCF}"/>
              </a:ext>
            </a:extLst>
          </p:cNvPr>
          <p:cNvCxnSpPr>
            <a:cxnSpLocks/>
          </p:cNvCxnSpPr>
          <p:nvPr/>
        </p:nvCxnSpPr>
        <p:spPr>
          <a:xfrm>
            <a:off x="5109006" y="4982205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E8E73-C638-E1A2-B481-2FE49328F380}"/>
              </a:ext>
            </a:extLst>
          </p:cNvPr>
          <p:cNvCxnSpPr>
            <a:cxnSpLocks/>
          </p:cNvCxnSpPr>
          <p:nvPr/>
        </p:nvCxnSpPr>
        <p:spPr>
          <a:xfrm>
            <a:off x="6730282" y="4982205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95977-9EFA-9C0A-963C-88BFBC10EEF7}"/>
              </a:ext>
            </a:extLst>
          </p:cNvPr>
          <p:cNvSpPr txBox="1"/>
          <p:nvPr/>
        </p:nvSpPr>
        <p:spPr>
          <a:xfrm>
            <a:off x="7229822" y="4715192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 Gbuffers </a:t>
            </a:r>
          </a:p>
          <a:p>
            <a:r>
              <a:rPr lang="en-US" altLang="ko-KR" sz="1400" dirty="0"/>
              <a:t>to the lighting shader</a:t>
            </a:r>
            <a:endParaRPr lang="ko-KR" altLang="en-US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10D659-9949-2337-D62F-0CA98AC6DCB7}"/>
              </a:ext>
            </a:extLst>
          </p:cNvPr>
          <p:cNvCxnSpPr>
            <a:cxnSpLocks/>
          </p:cNvCxnSpPr>
          <p:nvPr/>
        </p:nvCxnSpPr>
        <p:spPr>
          <a:xfrm>
            <a:off x="8983857" y="4980606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DE0A69E-6530-E798-4E80-7CD16B37503B}"/>
              </a:ext>
            </a:extLst>
          </p:cNvPr>
          <p:cNvSpPr txBox="1"/>
          <p:nvPr/>
        </p:nvSpPr>
        <p:spPr>
          <a:xfrm>
            <a:off x="9586549" y="4627238"/>
            <a:ext cx="2278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Full screen Quad</a:t>
            </a:r>
          </a:p>
          <a:p>
            <a:r>
              <a:rPr lang="en-US" altLang="ko-KR" sz="1400" dirty="0"/>
              <a:t>with using Gbuffer data corresponding to each pixel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8526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Advanced</a:t>
            </a:r>
            <a:endParaRPr lang="ko-KR" altLang="en-US" sz="4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94215-066B-6EC8-7CD4-3F6CD454BF53}"/>
              </a:ext>
            </a:extLst>
          </p:cNvPr>
          <p:cNvGrpSpPr/>
          <p:nvPr/>
        </p:nvGrpSpPr>
        <p:grpSpPr>
          <a:xfrm>
            <a:off x="2830749" y="1916348"/>
            <a:ext cx="7714034" cy="703167"/>
            <a:chOff x="1527243" y="1673156"/>
            <a:chExt cx="9241276" cy="8423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912269-286F-D553-5CDB-BB6BA2DDE966}"/>
                </a:ext>
              </a:extLst>
            </p:cNvPr>
            <p:cNvSpPr/>
            <p:nvPr/>
          </p:nvSpPr>
          <p:spPr>
            <a:xfrm>
              <a:off x="1527243" y="1673157"/>
              <a:ext cx="9241276" cy="842381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9AB59C-77EC-FBAF-7A0D-6947DAD10076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6147881" y="1673157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C69F533-13E3-9029-45E6-6EBB77C67250}"/>
                </a:ext>
              </a:extLst>
            </p:cNvPr>
            <p:cNvCxnSpPr/>
            <p:nvPr/>
          </p:nvCxnSpPr>
          <p:spPr>
            <a:xfrm>
              <a:off x="3780817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E3637B-9B9B-5CFB-4922-05F0F96F0A9E}"/>
                </a:ext>
              </a:extLst>
            </p:cNvPr>
            <p:cNvCxnSpPr/>
            <p:nvPr/>
          </p:nvCxnSpPr>
          <p:spPr>
            <a:xfrm>
              <a:off x="8547370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55D6F-B7D2-0BAD-C7A1-195980CB895F}"/>
              </a:ext>
            </a:extLst>
          </p:cNvPr>
          <p:cNvGrpSpPr/>
          <p:nvPr/>
        </p:nvGrpSpPr>
        <p:grpSpPr>
          <a:xfrm>
            <a:off x="2830749" y="3007395"/>
            <a:ext cx="7714034" cy="703167"/>
            <a:chOff x="1527243" y="1673156"/>
            <a:chExt cx="9241276" cy="8423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F2EB5A-E2D2-C93D-7C1A-1921938FBC64}"/>
                </a:ext>
              </a:extLst>
            </p:cNvPr>
            <p:cNvSpPr/>
            <p:nvPr/>
          </p:nvSpPr>
          <p:spPr>
            <a:xfrm>
              <a:off x="1527243" y="1673157"/>
              <a:ext cx="9241276" cy="842381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E32D97-A1CF-3A98-0D4E-5236150838FA}"/>
                </a:ext>
              </a:extLst>
            </p:cNvPr>
            <p:cNvCxnSpPr>
              <a:stCxn id="13" idx="0"/>
              <a:endCxn id="13" idx="2"/>
            </p:cNvCxnSpPr>
            <p:nvPr/>
          </p:nvCxnSpPr>
          <p:spPr>
            <a:xfrm>
              <a:off x="6147881" y="1673157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C683A8-4167-11A3-99F5-75EEB3054E79}"/>
                </a:ext>
              </a:extLst>
            </p:cNvPr>
            <p:cNvCxnSpPr/>
            <p:nvPr/>
          </p:nvCxnSpPr>
          <p:spPr>
            <a:xfrm>
              <a:off x="3780817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DCCDB3-A1B5-A99F-9187-ED5EBD28A2F3}"/>
                </a:ext>
              </a:extLst>
            </p:cNvPr>
            <p:cNvCxnSpPr/>
            <p:nvPr/>
          </p:nvCxnSpPr>
          <p:spPr>
            <a:xfrm>
              <a:off x="8547370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D7757E-DD8C-2119-8D0A-20BC8DABE2C0}"/>
              </a:ext>
            </a:extLst>
          </p:cNvPr>
          <p:cNvGrpSpPr/>
          <p:nvPr/>
        </p:nvGrpSpPr>
        <p:grpSpPr>
          <a:xfrm>
            <a:off x="2830749" y="4098444"/>
            <a:ext cx="7714034" cy="703167"/>
            <a:chOff x="1527243" y="1673156"/>
            <a:chExt cx="9241276" cy="8423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86F75C-C2D3-F422-FC48-7668F3259712}"/>
                </a:ext>
              </a:extLst>
            </p:cNvPr>
            <p:cNvSpPr/>
            <p:nvPr/>
          </p:nvSpPr>
          <p:spPr>
            <a:xfrm>
              <a:off x="1527243" y="1673157"/>
              <a:ext cx="9241276" cy="842381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7C4FC2-016B-CD5C-A55F-8F56C3B10B08}"/>
                </a:ext>
              </a:extLst>
            </p:cNvPr>
            <p:cNvCxnSpPr>
              <a:stCxn id="18" idx="0"/>
              <a:endCxn id="18" idx="2"/>
            </p:cNvCxnSpPr>
            <p:nvPr/>
          </p:nvCxnSpPr>
          <p:spPr>
            <a:xfrm>
              <a:off x="6147881" y="1673157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FC710C-8A7E-6A10-4487-105A1684E6C8}"/>
                </a:ext>
              </a:extLst>
            </p:cNvPr>
            <p:cNvCxnSpPr/>
            <p:nvPr/>
          </p:nvCxnSpPr>
          <p:spPr>
            <a:xfrm>
              <a:off x="3780817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0FB3AB-70B2-B8D3-D203-E21B00020350}"/>
                </a:ext>
              </a:extLst>
            </p:cNvPr>
            <p:cNvCxnSpPr/>
            <p:nvPr/>
          </p:nvCxnSpPr>
          <p:spPr>
            <a:xfrm>
              <a:off x="8547370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8C3A6-4D97-DD5E-3364-F00502B925AF}"/>
              </a:ext>
            </a:extLst>
          </p:cNvPr>
          <p:cNvGrpSpPr/>
          <p:nvPr/>
        </p:nvGrpSpPr>
        <p:grpSpPr>
          <a:xfrm>
            <a:off x="2830749" y="5189493"/>
            <a:ext cx="7714034" cy="703167"/>
            <a:chOff x="1527243" y="1673156"/>
            <a:chExt cx="9241276" cy="8423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3E4951-3C77-1CCD-9FF7-56E8FF3C27A0}"/>
                </a:ext>
              </a:extLst>
            </p:cNvPr>
            <p:cNvSpPr/>
            <p:nvPr/>
          </p:nvSpPr>
          <p:spPr>
            <a:xfrm>
              <a:off x="1527243" y="1673157"/>
              <a:ext cx="9241276" cy="842381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953F1A-EE66-F3A0-4FF0-64B8697D4686}"/>
                </a:ext>
              </a:extLst>
            </p:cNvPr>
            <p:cNvCxnSpPr>
              <a:stCxn id="23" idx="0"/>
              <a:endCxn id="23" idx="2"/>
            </p:cNvCxnSpPr>
            <p:nvPr/>
          </p:nvCxnSpPr>
          <p:spPr>
            <a:xfrm>
              <a:off x="6147881" y="1673157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C98F85-D0A6-CE13-032E-C54E6AA73E97}"/>
                </a:ext>
              </a:extLst>
            </p:cNvPr>
            <p:cNvCxnSpPr/>
            <p:nvPr/>
          </p:nvCxnSpPr>
          <p:spPr>
            <a:xfrm>
              <a:off x="3780817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FE0C53-9038-1A31-D3C1-DEDF9AE385FE}"/>
                </a:ext>
              </a:extLst>
            </p:cNvPr>
            <p:cNvCxnSpPr/>
            <p:nvPr/>
          </p:nvCxnSpPr>
          <p:spPr>
            <a:xfrm>
              <a:off x="8547370" y="1673156"/>
              <a:ext cx="0" cy="8423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FACB5D-FF00-F26D-3ED9-F90DCF75613B}"/>
              </a:ext>
            </a:extLst>
          </p:cNvPr>
          <p:cNvSpPr txBox="1"/>
          <p:nvPr/>
        </p:nvSpPr>
        <p:spPr>
          <a:xfrm>
            <a:off x="1372988" y="208326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GBuffer0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566DCC-4BE3-1DF4-3E6F-69E527D95629}"/>
              </a:ext>
            </a:extLst>
          </p:cNvPr>
          <p:cNvSpPr txBox="1"/>
          <p:nvPr/>
        </p:nvSpPr>
        <p:spPr>
          <a:xfrm>
            <a:off x="1378660" y="317431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GBuffer1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400B0-72EC-F69D-EE7B-B0D02C864195}"/>
              </a:ext>
            </a:extLst>
          </p:cNvPr>
          <p:cNvSpPr txBox="1"/>
          <p:nvPr/>
        </p:nvSpPr>
        <p:spPr>
          <a:xfrm>
            <a:off x="1378659" y="426536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GBuffer2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4670B-AABB-69D6-BFCA-0752C0186A85}"/>
              </a:ext>
            </a:extLst>
          </p:cNvPr>
          <p:cNvSpPr txBox="1"/>
          <p:nvPr/>
        </p:nvSpPr>
        <p:spPr>
          <a:xfrm>
            <a:off x="1372988" y="535640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GBuffer3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FD863-8E33-2996-6ACC-D9471D5678CC}"/>
              </a:ext>
            </a:extLst>
          </p:cNvPr>
          <p:cNvSpPr txBox="1"/>
          <p:nvPr/>
        </p:nvSpPr>
        <p:spPr>
          <a:xfrm>
            <a:off x="3413737" y="2083263"/>
            <a:ext cx="68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Pos.x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2FE9C-9B2B-E9F7-5E12-B65B23B49089}"/>
              </a:ext>
            </a:extLst>
          </p:cNvPr>
          <p:cNvSpPr txBox="1"/>
          <p:nvPr/>
        </p:nvSpPr>
        <p:spPr>
          <a:xfrm>
            <a:off x="5389612" y="2083263"/>
            <a:ext cx="68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Pos.y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F6EA9-3A27-50C5-EF1D-610D1327D7D9}"/>
              </a:ext>
            </a:extLst>
          </p:cNvPr>
          <p:cNvSpPr txBox="1"/>
          <p:nvPr/>
        </p:nvSpPr>
        <p:spPr>
          <a:xfrm>
            <a:off x="7345242" y="2083263"/>
            <a:ext cx="68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Pos.z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9F292-C74B-F3FD-3D72-4AC1189660D4}"/>
              </a:ext>
            </a:extLst>
          </p:cNvPr>
          <p:cNvSpPr txBox="1"/>
          <p:nvPr/>
        </p:nvSpPr>
        <p:spPr>
          <a:xfrm>
            <a:off x="3379094" y="3189701"/>
            <a:ext cx="96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Norm.x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EA253-F33D-86AA-2C8D-99B5D4490722}"/>
              </a:ext>
            </a:extLst>
          </p:cNvPr>
          <p:cNvSpPr txBox="1"/>
          <p:nvPr/>
        </p:nvSpPr>
        <p:spPr>
          <a:xfrm>
            <a:off x="5335136" y="3205090"/>
            <a:ext cx="79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Norm.y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AAE5E-F1CD-0323-C0AD-DBF51AB1A91D}"/>
              </a:ext>
            </a:extLst>
          </p:cNvPr>
          <p:cNvSpPr txBox="1"/>
          <p:nvPr/>
        </p:nvSpPr>
        <p:spPr>
          <a:xfrm>
            <a:off x="7284753" y="3205090"/>
            <a:ext cx="808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Norm.z</a:t>
            </a:r>
            <a:endParaRPr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30EF02-A0A3-8A24-5C84-FB553C212ABE}"/>
              </a:ext>
            </a:extLst>
          </p:cNvPr>
          <p:cNvSpPr txBox="1"/>
          <p:nvPr/>
        </p:nvSpPr>
        <p:spPr>
          <a:xfrm>
            <a:off x="3619811" y="4286085"/>
            <a:ext cx="96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91F33D-3A69-46CD-AD99-B8E08990D075}"/>
              </a:ext>
            </a:extLst>
          </p:cNvPr>
          <p:cNvSpPr txBox="1"/>
          <p:nvPr/>
        </p:nvSpPr>
        <p:spPr>
          <a:xfrm>
            <a:off x="5575853" y="4301474"/>
            <a:ext cx="79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016998-D2CC-2D45-831E-7159ACD32A69}"/>
              </a:ext>
            </a:extLst>
          </p:cNvPr>
          <p:cNvSpPr txBox="1"/>
          <p:nvPr/>
        </p:nvSpPr>
        <p:spPr>
          <a:xfrm>
            <a:off x="7525470" y="4301474"/>
            <a:ext cx="808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8CF8F8-EB1E-E951-1D26-FF7652D03A73}"/>
              </a:ext>
            </a:extLst>
          </p:cNvPr>
          <p:cNvSpPr txBox="1"/>
          <p:nvPr/>
        </p:nvSpPr>
        <p:spPr>
          <a:xfrm>
            <a:off x="9361251" y="2083263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93159-5B5E-A8D2-FDB9-C82096E79240}"/>
              </a:ext>
            </a:extLst>
          </p:cNvPr>
          <p:cNvSpPr txBox="1"/>
          <p:nvPr/>
        </p:nvSpPr>
        <p:spPr>
          <a:xfrm>
            <a:off x="9361251" y="3174312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73447D-F838-D210-6C34-619C2E1B62EE}"/>
              </a:ext>
            </a:extLst>
          </p:cNvPr>
          <p:cNvSpPr txBox="1"/>
          <p:nvPr/>
        </p:nvSpPr>
        <p:spPr>
          <a:xfrm>
            <a:off x="9361251" y="4276473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2BF2A0-C654-E8F6-DC98-2C334028A460}"/>
              </a:ext>
            </a:extLst>
          </p:cNvPr>
          <p:cNvSpPr txBox="1"/>
          <p:nvPr/>
        </p:nvSpPr>
        <p:spPr>
          <a:xfrm>
            <a:off x="9361251" y="5377249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5A1EB4-20C7-56DD-DFA2-FC7E5226100F}"/>
              </a:ext>
            </a:extLst>
          </p:cNvPr>
          <p:cNvSpPr txBox="1"/>
          <p:nvPr/>
        </p:nvSpPr>
        <p:spPr>
          <a:xfrm>
            <a:off x="7444451" y="5356409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7D5FE5-5D63-0B61-DAB7-81DAE31BC356}"/>
              </a:ext>
            </a:extLst>
          </p:cNvPr>
          <p:cNvSpPr txBox="1"/>
          <p:nvPr/>
        </p:nvSpPr>
        <p:spPr>
          <a:xfrm>
            <a:off x="5468575" y="5356409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21AA0D-599F-1327-D268-4923A7EE9DED}"/>
              </a:ext>
            </a:extLst>
          </p:cNvPr>
          <p:cNvSpPr txBox="1"/>
          <p:nvPr/>
        </p:nvSpPr>
        <p:spPr>
          <a:xfrm>
            <a:off x="3504826" y="5356409"/>
            <a:ext cx="79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null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1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8113697"/>
                  </p:ext>
                </p:extLst>
              </p:nvPr>
            </p:nvGraphicFramePr>
            <p:xfrm>
              <a:off x="3466292" y="2120984"/>
              <a:ext cx="2131206" cy="36559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31206" cy="3655973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213" ay="2" az="-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16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6292" y="2120984"/>
                <a:ext cx="2131206" cy="36559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086A159-876E-23D8-2376-87EE63C0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Lighting</a:t>
            </a:r>
            <a:endParaRPr lang="ko-KR" altLang="en-US" sz="4600" dirty="0"/>
          </a:p>
        </p:txBody>
      </p:sp>
      <p:pic>
        <p:nvPicPr>
          <p:cNvPr id="5" name="Picture 4" descr="A white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99DCDF5-1CB3-C25D-EEB7-C6AFDFB60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0" y="-470019"/>
            <a:ext cx="7399964" cy="73999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0D0F167-2A58-8D9D-2EA9-EE5CEDE946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7780035"/>
                  </p:ext>
                </p:extLst>
              </p:nvPr>
            </p:nvGraphicFramePr>
            <p:xfrm>
              <a:off x="2626143" y="2891772"/>
              <a:ext cx="2209666" cy="222871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09666" cy="222871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27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85864" ay="-863609" az="-4854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2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0D0F167-2A58-8D9D-2EA9-EE5CEDE94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6143" y="2891772"/>
                <a:ext cx="2209666" cy="2228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2F5076D-FC7C-76CE-F4F3-72F714C9A5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28694"/>
                  </p:ext>
                </p:extLst>
              </p:nvPr>
            </p:nvGraphicFramePr>
            <p:xfrm>
              <a:off x="3542142" y="2730916"/>
              <a:ext cx="2542739" cy="269511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42739" cy="2695113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09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2F5076D-FC7C-76CE-F4F3-72F714C9A5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2142" y="2730916"/>
                <a:ext cx="2542739" cy="269511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Backface Culling">
            <a:extLst>
              <a:ext uri="{FF2B5EF4-FFF2-40B4-BE49-F238E27FC236}">
                <a16:creationId xmlns:a16="http://schemas.microsoft.com/office/drawing/2014/main" id="{5BB57621-1862-19B0-A3E1-CE90AB6C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21" y="22527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AE8D6-9E09-8EC3-0FB4-8644ECE55A4C}"/>
              </a:ext>
            </a:extLst>
          </p:cNvPr>
          <p:cNvSpPr txBox="1"/>
          <p:nvPr/>
        </p:nvSpPr>
        <p:spPr>
          <a:xfrm>
            <a:off x="8166430" y="5391204"/>
            <a:ext cx="271189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glEnable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GL_CULL_FACE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glCullFace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GL_BACK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B5FDC0-1536-318A-604B-A01B14C3CAF9}"/>
              </a:ext>
            </a:extLst>
          </p:cNvPr>
          <p:cNvGrpSpPr/>
          <p:nvPr/>
        </p:nvGrpSpPr>
        <p:grpSpPr>
          <a:xfrm>
            <a:off x="8397299" y="2833687"/>
            <a:ext cx="1650990" cy="1866901"/>
            <a:chOff x="8383130" y="2857499"/>
            <a:chExt cx="1650990" cy="1866901"/>
          </a:xfrm>
        </p:grpSpPr>
        <p:sp>
          <p:nvSpPr>
            <p:cNvPr id="29" name="Arrow: Circular 28">
              <a:extLst>
                <a:ext uri="{FF2B5EF4-FFF2-40B4-BE49-F238E27FC236}">
                  <a16:creationId xmlns:a16="http://schemas.microsoft.com/office/drawing/2014/main" id="{BE4C6125-9F07-61DC-31E6-FF278453BFBE}"/>
                </a:ext>
              </a:extLst>
            </p:cNvPr>
            <p:cNvSpPr/>
            <p:nvPr/>
          </p:nvSpPr>
          <p:spPr>
            <a:xfrm rot="19161397" flipH="1">
              <a:off x="9485451" y="3298134"/>
              <a:ext cx="548669" cy="536905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21643F-7DFF-6521-47DE-ABAF85EAFC6D}"/>
                </a:ext>
              </a:extLst>
            </p:cNvPr>
            <p:cNvCxnSpPr>
              <a:cxnSpLocks/>
            </p:cNvCxnSpPr>
            <p:nvPr/>
          </p:nvCxnSpPr>
          <p:spPr>
            <a:xfrm>
              <a:off x="9065177" y="2857500"/>
              <a:ext cx="828123" cy="1807795"/>
            </a:xfrm>
            <a:prstGeom prst="line">
              <a:avLst/>
            </a:prstGeom>
            <a:ln w="19050">
              <a:solidFill>
                <a:srgbClr val="FF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941375-2E20-C7B2-0222-FF73EFF67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460" y="2857499"/>
              <a:ext cx="367022" cy="1866901"/>
            </a:xfrm>
            <a:prstGeom prst="line">
              <a:avLst/>
            </a:prstGeom>
            <a:ln w="19050">
              <a:solidFill>
                <a:srgbClr val="FF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row: Circular 31">
              <a:extLst>
                <a:ext uri="{FF2B5EF4-FFF2-40B4-BE49-F238E27FC236}">
                  <a16:creationId xmlns:a16="http://schemas.microsoft.com/office/drawing/2014/main" id="{6F2E82DE-1360-C98F-E391-FC9764407037}"/>
                </a:ext>
              </a:extLst>
            </p:cNvPr>
            <p:cNvSpPr/>
            <p:nvPr/>
          </p:nvSpPr>
          <p:spPr>
            <a:xfrm rot="19161397" flipH="1">
              <a:off x="9005321" y="3737678"/>
              <a:ext cx="548669" cy="536905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Arrow: Circular 32">
              <a:extLst>
                <a:ext uri="{FF2B5EF4-FFF2-40B4-BE49-F238E27FC236}">
                  <a16:creationId xmlns:a16="http://schemas.microsoft.com/office/drawing/2014/main" id="{ACA844B6-4DF0-0C75-FC69-3F50B3F93920}"/>
                </a:ext>
              </a:extLst>
            </p:cNvPr>
            <p:cNvSpPr/>
            <p:nvPr/>
          </p:nvSpPr>
          <p:spPr>
            <a:xfrm rot="19161397" flipH="1">
              <a:off x="8383130" y="3456685"/>
              <a:ext cx="548669" cy="536905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CF9F75-35C0-8392-6550-151DC46BF608}"/>
              </a:ext>
            </a:extLst>
          </p:cNvPr>
          <p:cNvGrpSpPr/>
          <p:nvPr/>
        </p:nvGrpSpPr>
        <p:grpSpPr>
          <a:xfrm>
            <a:off x="8966997" y="3138488"/>
            <a:ext cx="1296191" cy="1257300"/>
            <a:chOff x="8966997" y="3138488"/>
            <a:chExt cx="1296191" cy="1257300"/>
          </a:xfrm>
        </p:grpSpPr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A024C975-83AE-1348-E63B-13CAF6EEAEAE}"/>
                </a:ext>
              </a:extLst>
            </p:cNvPr>
            <p:cNvSpPr/>
            <p:nvPr/>
          </p:nvSpPr>
          <p:spPr>
            <a:xfrm>
              <a:off x="8966997" y="3681462"/>
              <a:ext cx="312880" cy="302274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64B09C7-3064-803B-BA22-D0E524EB631D}"/>
                </a:ext>
              </a:extLst>
            </p:cNvPr>
            <p:cNvCxnSpPr/>
            <p:nvPr/>
          </p:nvCxnSpPr>
          <p:spPr>
            <a:xfrm>
              <a:off x="9039225" y="3138488"/>
              <a:ext cx="590550" cy="1257300"/>
            </a:xfrm>
            <a:prstGeom prst="line">
              <a:avLst/>
            </a:prstGeom>
            <a:ln w="12700"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4D91EB-1BD5-FB35-67F8-46E4ED015CE4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3138488"/>
              <a:ext cx="1223963" cy="694111"/>
            </a:xfrm>
            <a:prstGeom prst="line">
              <a:avLst/>
            </a:prstGeom>
            <a:ln w="12700"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rrow: Circular 37">
              <a:extLst>
                <a:ext uri="{FF2B5EF4-FFF2-40B4-BE49-F238E27FC236}">
                  <a16:creationId xmlns:a16="http://schemas.microsoft.com/office/drawing/2014/main" id="{9AC255A4-87F1-F2E8-D564-3FCFB7D056B8}"/>
                </a:ext>
              </a:extLst>
            </p:cNvPr>
            <p:cNvSpPr/>
            <p:nvPr/>
          </p:nvSpPr>
          <p:spPr>
            <a:xfrm>
              <a:off x="9440143" y="3569543"/>
              <a:ext cx="312880" cy="302274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ircular 38">
              <a:extLst>
                <a:ext uri="{FF2B5EF4-FFF2-40B4-BE49-F238E27FC236}">
                  <a16:creationId xmlns:a16="http://schemas.microsoft.com/office/drawing/2014/main" id="{77BCEE56-E8EC-E602-B46A-89227EBE22AA}"/>
                </a:ext>
              </a:extLst>
            </p:cNvPr>
            <p:cNvSpPr/>
            <p:nvPr/>
          </p:nvSpPr>
          <p:spPr>
            <a:xfrm>
              <a:off x="9588061" y="3183269"/>
              <a:ext cx="312880" cy="302274"/>
            </a:xfrm>
            <a:prstGeom prst="circularArrow">
              <a:avLst>
                <a:gd name="adj1" fmla="val 2868"/>
                <a:gd name="adj2" fmla="val 3220951"/>
                <a:gd name="adj3" fmla="val 1942925"/>
                <a:gd name="adj4" fmla="val 11075973"/>
                <a:gd name="adj5" fmla="val 12523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0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Pros</a:t>
            </a:r>
            <a:r>
              <a:rPr lang="ko-KR" altLang="en-US" sz="4600" dirty="0"/>
              <a:t> </a:t>
            </a:r>
            <a:r>
              <a:rPr lang="en-US" altLang="ko-KR" sz="4600" dirty="0"/>
              <a:t>&amp;</a:t>
            </a:r>
            <a:r>
              <a:rPr lang="ko-KR" altLang="en-US" sz="4600" dirty="0"/>
              <a:t> </a:t>
            </a:r>
            <a:r>
              <a:rPr lang="en-US" altLang="ko-KR" sz="4600" dirty="0"/>
              <a:t>Cons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EB881-D48C-C2CD-0B06-5564DAEEB28A}"/>
              </a:ext>
            </a:extLst>
          </p:cNvPr>
          <p:cNvSpPr txBox="1"/>
          <p:nvPr/>
        </p:nvSpPr>
        <p:spPr>
          <a:xfrm>
            <a:off x="1050587" y="2461098"/>
            <a:ext cx="5136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Lighting is less dependent on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Worst case complexity depends on number of object and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Easy to integrate with screen-space techniques  such as shadow mapping, temporal anti-aliasing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75CFB-881C-FAE6-7DF8-E1554EFB32A9}"/>
              </a:ext>
            </a:extLst>
          </p:cNvPr>
          <p:cNvSpPr txBox="1"/>
          <p:nvPr/>
        </p:nvSpPr>
        <p:spPr>
          <a:xfrm>
            <a:off x="6465651" y="2461097"/>
            <a:ext cx="513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Hard to support a wide variety of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Cannot handle translucent or transparent objects</a:t>
            </a:r>
          </a:p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475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Forward + Deferred</a:t>
            </a:r>
            <a:endParaRPr lang="ko-KR" altLang="en-US" sz="4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3FAF4-9A97-9A28-44B0-E0753EBF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62" y="3594569"/>
            <a:ext cx="2757413" cy="1847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A8A57-13B8-9E8B-57DB-0A93F5D63E73}"/>
              </a:ext>
            </a:extLst>
          </p:cNvPr>
          <p:cNvSpPr txBox="1"/>
          <p:nvPr/>
        </p:nvSpPr>
        <p:spPr>
          <a:xfrm>
            <a:off x="3054094" y="5536168"/>
            <a:ext cx="21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Renderbuffer(Depth)</a:t>
            </a:r>
            <a:endParaRPr lang="ko-KR" alt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63BACA6-02C4-2725-2C51-D94EA38B83DD}"/>
              </a:ext>
            </a:extLst>
          </p:cNvPr>
          <p:cNvSpPr/>
          <p:nvPr/>
        </p:nvSpPr>
        <p:spPr>
          <a:xfrm>
            <a:off x="1676400" y="2038350"/>
            <a:ext cx="790575" cy="38671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BF8B6-BC52-41C3-481B-BF0CAA6B1E52}"/>
              </a:ext>
            </a:extLst>
          </p:cNvPr>
          <p:cNvSpPr txBox="1"/>
          <p:nvPr/>
        </p:nvSpPr>
        <p:spPr>
          <a:xfrm>
            <a:off x="327889" y="3804623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Framebuffer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13B82-C2E1-BF61-0E07-9C9298564D57}"/>
              </a:ext>
            </a:extLst>
          </p:cNvPr>
          <p:cNvSpPr txBox="1"/>
          <p:nvPr/>
        </p:nvSpPr>
        <p:spPr>
          <a:xfrm>
            <a:off x="4037081" y="224709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E195A3C-8B91-FCD9-5F2B-F8EF90FFCA51}"/>
              </a:ext>
            </a:extLst>
          </p:cNvPr>
          <p:cNvSpPr/>
          <p:nvPr/>
        </p:nvSpPr>
        <p:spPr>
          <a:xfrm>
            <a:off x="5769810" y="3719227"/>
            <a:ext cx="725279" cy="438472"/>
          </a:xfrm>
          <a:prstGeom prst="rightArrow">
            <a:avLst>
              <a:gd name="adj1" fmla="val 23378"/>
              <a:gd name="adj2" fmla="val 7218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53D48-C809-7327-7531-93A8C49C5DA2}"/>
              </a:ext>
            </a:extLst>
          </p:cNvPr>
          <p:cNvSpPr txBox="1"/>
          <p:nvPr/>
        </p:nvSpPr>
        <p:spPr>
          <a:xfrm>
            <a:off x="5769811" y="340182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Blit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163D-FBBE-3FD1-CDC2-2EEE516D9FC9}"/>
              </a:ext>
            </a:extLst>
          </p:cNvPr>
          <p:cNvSpPr txBox="1"/>
          <p:nvPr/>
        </p:nvSpPr>
        <p:spPr>
          <a:xfrm>
            <a:off x="6552231" y="3771161"/>
            <a:ext cx="286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Default Framebuffer(Screen)</a:t>
            </a:r>
            <a:endParaRPr lang="ko-KR" alt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655E19-A619-7D86-CFE3-D41D4A7091A7}"/>
              </a:ext>
            </a:extLst>
          </p:cNvPr>
          <p:cNvSpPr/>
          <p:nvPr/>
        </p:nvSpPr>
        <p:spPr>
          <a:xfrm>
            <a:off x="9465898" y="3736591"/>
            <a:ext cx="529313" cy="438472"/>
          </a:xfrm>
          <a:prstGeom prst="rightArrow">
            <a:avLst>
              <a:gd name="adj1" fmla="val 23378"/>
              <a:gd name="adj2" fmla="val 7218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242F8-F264-2D6C-A5D3-11C48ED7CB28}"/>
              </a:ext>
            </a:extLst>
          </p:cNvPr>
          <p:cNvSpPr txBox="1"/>
          <p:nvPr/>
        </p:nvSpPr>
        <p:spPr>
          <a:xfrm>
            <a:off x="10048671" y="3773314"/>
            <a:ext cx="197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Forward Rendering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590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Forward + Deferred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9D800-A6C3-37AD-527A-7C0F0F4914D7}"/>
              </a:ext>
            </a:extLst>
          </p:cNvPr>
          <p:cNvSpPr txBox="1"/>
          <p:nvPr/>
        </p:nvSpPr>
        <p:spPr>
          <a:xfrm>
            <a:off x="1266825" y="2137551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glBlitFramebuffer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srcX0,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srcY0,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srcX1,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srcY1,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dstX0,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dstY0,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dstX1,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dstY1, </a:t>
            </a:r>
            <a:r>
              <a:rPr lang="en-US" altLang="ko-KR" dirty="0">
                <a:solidFill>
                  <a:srgbClr val="00B0F0"/>
                </a:solidFill>
              </a:rPr>
              <a:t>GLbitfield </a:t>
            </a:r>
            <a:r>
              <a:rPr lang="en-US" altLang="ko-KR" dirty="0"/>
              <a:t>mask, </a:t>
            </a:r>
            <a:r>
              <a:rPr lang="en-US" altLang="ko-KR" dirty="0">
                <a:solidFill>
                  <a:srgbClr val="00B0F0"/>
                </a:solidFill>
              </a:rPr>
              <a:t>GLenum </a:t>
            </a:r>
            <a:r>
              <a:rPr lang="en-US" altLang="ko-KR" dirty="0"/>
              <a:t>filter);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24968-67D4-FB7C-C438-BE388080EF8E}"/>
              </a:ext>
            </a:extLst>
          </p:cNvPr>
          <p:cNvSpPr txBox="1"/>
          <p:nvPr/>
        </p:nvSpPr>
        <p:spPr>
          <a:xfrm>
            <a:off x="1266825" y="3496944"/>
            <a:ext cx="988039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GL_READ_FRAMEBUFFER</a:t>
            </a:r>
            <a:r>
              <a:rPr lang="en-US" altLang="ko-KR" dirty="0"/>
              <a:t>, fbo_handle);</a:t>
            </a: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glBindFramebuffer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solidFill>
                  <a:srgbClr val="7030A0"/>
                </a:solidFill>
              </a:rPr>
              <a:t>GL_DRAW_FRAMEBUFFER</a:t>
            </a:r>
            <a:r>
              <a:rPr lang="en-US" altLang="ko-KR" dirty="0"/>
              <a:t>, 0);</a:t>
            </a:r>
          </a:p>
          <a:p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glBlitFramebuffer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0, 0, width, height,</a:t>
            </a:r>
          </a:p>
          <a:p>
            <a:r>
              <a:rPr lang="en-US" altLang="ko-KR" dirty="0"/>
              <a:t>	0, 0, width, height,</a:t>
            </a:r>
          </a:p>
          <a:p>
            <a:r>
              <a:rPr lang="en-US" altLang="ko-KR" dirty="0"/>
              <a:t>	</a:t>
            </a:r>
            <a:r>
              <a:rPr lang="en-US" altLang="ko-KR" sz="1800" dirty="0">
                <a:solidFill>
                  <a:srgbClr val="7030A0"/>
                </a:solidFill>
              </a:rPr>
              <a:t>GL_DEPTH_BUFFER_BIT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sz="1800" dirty="0">
                <a:solidFill>
                  <a:srgbClr val="7030A0"/>
                </a:solidFill>
              </a:rPr>
              <a:t>GL_</a:t>
            </a:r>
            <a:r>
              <a:rPr lang="en-US" altLang="ko-KR" dirty="0">
                <a:solidFill>
                  <a:srgbClr val="7030A0"/>
                </a:solidFill>
              </a:rPr>
              <a:t>N</a:t>
            </a:r>
            <a:r>
              <a:rPr lang="en-US" altLang="ko-KR" sz="1800" dirty="0">
                <a:solidFill>
                  <a:srgbClr val="7030A0"/>
                </a:solidFill>
              </a:rPr>
              <a:t>EAREST</a:t>
            </a:r>
          </a:p>
          <a:p>
            <a:r>
              <a:rPr lang="en-US" altLang="ko-KR" dirty="0"/>
              <a:t>);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C953E4-BF89-BD36-176E-4E683E55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2833288"/>
            <a:ext cx="8153400" cy="5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Forward + Deferred</a:t>
            </a:r>
            <a:endParaRPr lang="ko-KR" altLang="en-US" sz="4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9D800-A6C3-37AD-527A-7C0F0F4914D7}"/>
              </a:ext>
            </a:extLst>
          </p:cNvPr>
          <p:cNvSpPr txBox="1"/>
          <p:nvPr/>
        </p:nvSpPr>
        <p:spPr>
          <a:xfrm>
            <a:off x="1266825" y="2137551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void</a:t>
            </a:r>
            <a:r>
              <a:rPr lang="en-US" altLang="ko-KR" dirty="0"/>
              <a:t>  </a:t>
            </a:r>
            <a:r>
              <a:rPr lang="en-US" altLang="ko-KR" dirty="0">
                <a:solidFill>
                  <a:srgbClr val="FFFF00"/>
                </a:solidFill>
              </a:rPr>
              <a:t>glBlitNamedFramebuffer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readFramebuffer, </a:t>
            </a:r>
            <a:r>
              <a:rPr lang="en-US" altLang="ko-KR" dirty="0">
                <a:solidFill>
                  <a:srgbClr val="00B0F0"/>
                </a:solidFill>
              </a:rPr>
              <a:t>GLuint</a:t>
            </a:r>
            <a:r>
              <a:rPr lang="en-US" altLang="ko-KR" dirty="0"/>
              <a:t> drawFramebuffer,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srcX0,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srcY0,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srcX1,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srcY1,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dstX0,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dstY0,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dstX1, </a:t>
            </a:r>
            <a:r>
              <a:rPr lang="en-US" altLang="ko-KR" dirty="0">
                <a:solidFill>
                  <a:srgbClr val="00B0F0"/>
                </a:solidFill>
              </a:rPr>
              <a:t>GLint </a:t>
            </a:r>
            <a:r>
              <a:rPr lang="en-US" altLang="ko-KR" dirty="0"/>
              <a:t>dstY1, </a:t>
            </a:r>
            <a:r>
              <a:rPr lang="en-US" altLang="ko-KR" dirty="0">
                <a:solidFill>
                  <a:srgbClr val="00B0F0"/>
                </a:solidFill>
              </a:rPr>
              <a:t>GLbitfield </a:t>
            </a:r>
            <a:r>
              <a:rPr lang="en-US" altLang="ko-KR" dirty="0"/>
              <a:t>mask, </a:t>
            </a:r>
            <a:r>
              <a:rPr lang="en-US" altLang="ko-KR" dirty="0">
                <a:solidFill>
                  <a:srgbClr val="00B0F0"/>
                </a:solidFill>
              </a:rPr>
              <a:t>GLenum </a:t>
            </a:r>
            <a:r>
              <a:rPr lang="en-US" altLang="ko-KR" dirty="0"/>
              <a:t>filter);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24968-67D4-FB7C-C438-BE388080EF8E}"/>
              </a:ext>
            </a:extLst>
          </p:cNvPr>
          <p:cNvSpPr txBox="1"/>
          <p:nvPr/>
        </p:nvSpPr>
        <p:spPr>
          <a:xfrm>
            <a:off x="1266825" y="3933770"/>
            <a:ext cx="988039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glBlitFramebuffer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fbo_handle, 0, </a:t>
            </a:r>
          </a:p>
          <a:p>
            <a:r>
              <a:rPr lang="en-US" altLang="ko-KR" dirty="0"/>
              <a:t>	0, 0, width, height,</a:t>
            </a:r>
          </a:p>
          <a:p>
            <a:r>
              <a:rPr lang="en-US" altLang="ko-KR" dirty="0"/>
              <a:t>	0, 0, width, height,</a:t>
            </a:r>
          </a:p>
          <a:p>
            <a:r>
              <a:rPr lang="en-US" altLang="ko-KR" dirty="0"/>
              <a:t>	</a:t>
            </a:r>
            <a:r>
              <a:rPr lang="en-US" altLang="ko-KR" sz="1800" dirty="0">
                <a:solidFill>
                  <a:srgbClr val="7030A0"/>
                </a:solidFill>
              </a:rPr>
              <a:t>GL_DEPTH_BUFFER_BIT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sz="1800" dirty="0">
                <a:solidFill>
                  <a:srgbClr val="7030A0"/>
                </a:solidFill>
              </a:rPr>
              <a:t>GL_</a:t>
            </a:r>
            <a:r>
              <a:rPr lang="en-US" altLang="ko-KR" dirty="0">
                <a:solidFill>
                  <a:srgbClr val="7030A0"/>
                </a:solidFill>
              </a:rPr>
              <a:t>N</a:t>
            </a:r>
            <a:r>
              <a:rPr lang="en-US" altLang="ko-KR" sz="1800" dirty="0">
                <a:solidFill>
                  <a:srgbClr val="7030A0"/>
                </a:solidFill>
              </a:rPr>
              <a:t>EAREST</a:t>
            </a:r>
          </a:p>
          <a:p>
            <a:r>
              <a:rPr lang="en-US" altLang="ko-KR" dirty="0"/>
              <a:t>);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C953E4-BF89-BD36-176E-4E683E55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131144"/>
            <a:ext cx="8153400" cy="5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58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Forward + Deferred</a:t>
            </a:r>
            <a:endParaRPr lang="ko-KR" altLang="en-US" sz="4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8E58891-939B-8D85-1AFA-4D56A28A8F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8786350"/>
                  </p:ext>
                </p:extLst>
              </p:nvPr>
            </p:nvGraphicFramePr>
            <p:xfrm>
              <a:off x="3005649" y="2690579"/>
              <a:ext cx="447046" cy="7894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7046" cy="789465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3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8E58891-939B-8D85-1AFA-4D56A28A8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5649" y="2690579"/>
                <a:ext cx="447046" cy="78946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637AC90-5D77-DBE1-0DAA-0D2D1E8B28D9}"/>
              </a:ext>
            </a:extLst>
          </p:cNvPr>
          <p:cNvSpPr txBox="1"/>
          <p:nvPr/>
        </p:nvSpPr>
        <p:spPr>
          <a:xfrm>
            <a:off x="1228564" y="2823702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ACBAA9-6E3F-40C0-5F43-64F5EF7DF10F}"/>
              </a:ext>
            </a:extLst>
          </p:cNvPr>
          <p:cNvCxnSpPr>
            <a:cxnSpLocks/>
          </p:cNvCxnSpPr>
          <p:nvPr/>
        </p:nvCxnSpPr>
        <p:spPr>
          <a:xfrm>
            <a:off x="2383489" y="3091505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8748F3-B3D0-5E01-D892-5FCDC73D600F}"/>
              </a:ext>
            </a:extLst>
          </p:cNvPr>
          <p:cNvSpPr txBox="1"/>
          <p:nvPr/>
        </p:nvSpPr>
        <p:spPr>
          <a:xfrm>
            <a:off x="2840935" y="3459278"/>
            <a:ext cx="1120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call</a:t>
            </a:r>
            <a:endParaRPr lang="ko-KR" alt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99CF09-716C-9067-B834-BA3D8FAF3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492" y="2883718"/>
            <a:ext cx="792710" cy="43815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F19FB7-8555-41C7-F5E5-6517D785DBCF}"/>
              </a:ext>
            </a:extLst>
          </p:cNvPr>
          <p:cNvSpPr txBox="1"/>
          <p:nvPr/>
        </p:nvSpPr>
        <p:spPr>
          <a:xfrm>
            <a:off x="5624790" y="2828681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Unbind</a:t>
            </a:r>
          </a:p>
          <a:p>
            <a:r>
              <a:rPr lang="en-US" altLang="ko-KR" sz="1400" dirty="0"/>
              <a:t>Framebuffer</a:t>
            </a:r>
            <a:endParaRPr lang="ko-KR" altLang="en-US" sz="1400" dirty="0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AB8F57D5-F8D6-C1F8-D224-A6FEE82DB368}"/>
              </a:ext>
            </a:extLst>
          </p:cNvPr>
          <p:cNvSpPr/>
          <p:nvPr/>
        </p:nvSpPr>
        <p:spPr>
          <a:xfrm rot="10800000">
            <a:off x="1494817" y="5463857"/>
            <a:ext cx="9202366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0C2A98F4-8B0B-E8DE-C260-4B5BC2D20506}"/>
              </a:ext>
            </a:extLst>
          </p:cNvPr>
          <p:cNvSpPr/>
          <p:nvPr/>
        </p:nvSpPr>
        <p:spPr>
          <a:xfrm>
            <a:off x="1467791" y="1622391"/>
            <a:ext cx="9352615" cy="7144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CC044A-5244-0E58-1E36-17659CA9978D}"/>
              </a:ext>
            </a:extLst>
          </p:cNvPr>
          <p:cNvCxnSpPr>
            <a:cxnSpLocks/>
          </p:cNvCxnSpPr>
          <p:nvPr/>
        </p:nvCxnSpPr>
        <p:spPr>
          <a:xfrm>
            <a:off x="3633644" y="3099676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62761B-BB8E-B1D4-6C0E-EDF4DCBD4935}"/>
              </a:ext>
            </a:extLst>
          </p:cNvPr>
          <p:cNvCxnSpPr>
            <a:cxnSpLocks/>
          </p:cNvCxnSpPr>
          <p:nvPr/>
        </p:nvCxnSpPr>
        <p:spPr>
          <a:xfrm>
            <a:off x="5109006" y="308531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3B14CB-ABD0-0F23-FF20-6FAD52569012}"/>
              </a:ext>
            </a:extLst>
          </p:cNvPr>
          <p:cNvCxnSpPr>
            <a:cxnSpLocks/>
          </p:cNvCxnSpPr>
          <p:nvPr/>
        </p:nvCxnSpPr>
        <p:spPr>
          <a:xfrm>
            <a:off x="6730282" y="3085311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2ADBCF-0350-6320-35A9-958589B99C56}"/>
              </a:ext>
            </a:extLst>
          </p:cNvPr>
          <p:cNvSpPr txBox="1"/>
          <p:nvPr/>
        </p:nvSpPr>
        <p:spPr>
          <a:xfrm>
            <a:off x="7229822" y="2818298"/>
            <a:ext cx="1891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Bind Gbuffers </a:t>
            </a:r>
          </a:p>
          <a:p>
            <a:r>
              <a:rPr lang="en-US" altLang="ko-KR" sz="1400" dirty="0"/>
              <a:t>to the lighting shader</a:t>
            </a:r>
            <a:endParaRPr lang="ko-KR" altLang="en-US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AAAC21-FED7-891D-D724-586CE3C469B5}"/>
              </a:ext>
            </a:extLst>
          </p:cNvPr>
          <p:cNvCxnSpPr>
            <a:cxnSpLocks/>
          </p:cNvCxnSpPr>
          <p:nvPr/>
        </p:nvCxnSpPr>
        <p:spPr>
          <a:xfrm>
            <a:off x="5848307" y="4773082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E5A438-4DE4-B368-4844-01A14A44AE5B}"/>
              </a:ext>
            </a:extLst>
          </p:cNvPr>
          <p:cNvSpPr txBox="1"/>
          <p:nvPr/>
        </p:nvSpPr>
        <p:spPr>
          <a:xfrm>
            <a:off x="6504867" y="4403750"/>
            <a:ext cx="3070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Blit</a:t>
            </a:r>
          </a:p>
          <a:p>
            <a:r>
              <a:rPr lang="en-US" altLang="ko-KR" sz="1400" dirty="0"/>
              <a:t>from user defined FBO </a:t>
            </a:r>
          </a:p>
          <a:p>
            <a:r>
              <a:rPr lang="en-US" altLang="ko-KR" sz="1400" dirty="0"/>
              <a:t>to default one</a:t>
            </a:r>
            <a:endParaRPr lang="ko-KR" alt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C73A23-BC1D-9C33-9FBB-214BDB36E5F0}"/>
              </a:ext>
            </a:extLst>
          </p:cNvPr>
          <p:cNvCxnSpPr>
            <a:cxnSpLocks/>
          </p:cNvCxnSpPr>
          <p:nvPr/>
        </p:nvCxnSpPr>
        <p:spPr>
          <a:xfrm>
            <a:off x="8409978" y="4773082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81FC8-6FD0-B390-67A1-98A6A1241985}"/>
              </a:ext>
            </a:extLst>
          </p:cNvPr>
          <p:cNvSpPr txBox="1"/>
          <p:nvPr/>
        </p:nvSpPr>
        <p:spPr>
          <a:xfrm>
            <a:off x="9045465" y="4619193"/>
            <a:ext cx="307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Forward Rendering</a:t>
            </a:r>
            <a:endParaRPr lang="ko-KR" alt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D7FA66-F0B0-0588-88AB-B8E7C4BBCEB7}"/>
              </a:ext>
            </a:extLst>
          </p:cNvPr>
          <p:cNvCxnSpPr>
            <a:cxnSpLocks/>
          </p:cNvCxnSpPr>
          <p:nvPr/>
        </p:nvCxnSpPr>
        <p:spPr>
          <a:xfrm>
            <a:off x="3153609" y="4757118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FCD0B9-8AC0-1277-62CA-1B29B1A69192}"/>
              </a:ext>
            </a:extLst>
          </p:cNvPr>
          <p:cNvSpPr txBox="1"/>
          <p:nvPr/>
        </p:nvSpPr>
        <p:spPr>
          <a:xfrm>
            <a:off x="3756301" y="4403750"/>
            <a:ext cx="2278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Draw Full screen Quad</a:t>
            </a:r>
          </a:p>
          <a:p>
            <a:r>
              <a:rPr lang="en-US" altLang="ko-KR" sz="1400" dirty="0"/>
              <a:t>with using Gbuffer data corresponding to each pixel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2916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Local</a:t>
            </a:r>
            <a:r>
              <a:rPr lang="ko-KR" altLang="en-US" sz="4600" dirty="0"/>
              <a:t> </a:t>
            </a:r>
            <a:r>
              <a:rPr lang="en-US" altLang="ko-KR" sz="4600" dirty="0"/>
              <a:t>Lighting</a:t>
            </a:r>
            <a:endParaRPr lang="ko-KR" altLang="en-US" sz="4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979F6-E487-E908-2250-518EB3C46C47}"/>
              </a:ext>
            </a:extLst>
          </p:cNvPr>
          <p:cNvCxnSpPr>
            <a:cxnSpLocks/>
          </p:cNvCxnSpPr>
          <p:nvPr/>
        </p:nvCxnSpPr>
        <p:spPr>
          <a:xfrm>
            <a:off x="2672189" y="3774243"/>
            <a:ext cx="4995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E86FA-6F98-B769-9DE7-BB0AB40F8C52}"/>
              </a:ext>
            </a:extLst>
          </p:cNvPr>
          <p:cNvSpPr txBox="1"/>
          <p:nvPr/>
        </p:nvSpPr>
        <p:spPr>
          <a:xfrm>
            <a:off x="545094" y="3550666"/>
            <a:ext cx="21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Deferred Rendering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26BA-60BB-B818-9F32-3F1996B0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99" y="1607213"/>
            <a:ext cx="6578422" cy="42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8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Local</a:t>
            </a:r>
            <a:r>
              <a:rPr lang="ko-KR" altLang="en-US" sz="4600" dirty="0"/>
              <a:t> </a:t>
            </a:r>
            <a:r>
              <a:rPr lang="en-US" altLang="ko-KR" sz="4600" dirty="0"/>
              <a:t>Lighting</a:t>
            </a:r>
            <a:endParaRPr lang="ko-KR" altLang="en-US" sz="4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12A81-FCB6-CA04-2D74-32E94035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41" y="2120397"/>
            <a:ext cx="1320118" cy="876446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E1FC7-C078-7977-3516-951027FC3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38" y="3429000"/>
            <a:ext cx="1320119" cy="8764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910D0-4882-D85B-C45D-A9DFC2AAC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74" y="4719427"/>
            <a:ext cx="1316903" cy="8764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69F03-A9FD-BFD6-3EBE-DF8A4F5CC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415" y="1928186"/>
            <a:ext cx="5882004" cy="3805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D71447-8630-3444-5FDC-88111E03E622}"/>
              </a:ext>
            </a:extLst>
          </p:cNvPr>
          <p:cNvSpPr txBox="1"/>
          <p:nvPr/>
        </p:nvSpPr>
        <p:spPr>
          <a:xfrm>
            <a:off x="8648303" y="1928186"/>
            <a:ext cx="364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gl_FragCoord.xy/u_window_size.xy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F2362-36AE-6FDF-4A72-4DF4DE9F097B}"/>
              </a:ext>
            </a:extLst>
          </p:cNvPr>
          <p:cNvSpPr txBox="1"/>
          <p:nvPr/>
        </p:nvSpPr>
        <p:spPr>
          <a:xfrm>
            <a:off x="8648303" y="2996843"/>
            <a:ext cx="3645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Additive Blending On</a:t>
            </a:r>
          </a:p>
          <a:p>
            <a:endParaRPr lang="en-US" altLang="ko-KR" dirty="0"/>
          </a:p>
          <a:p>
            <a:r>
              <a:rPr lang="en-US" altLang="ko-KR" dirty="0"/>
              <a:t>Depth Test Off</a:t>
            </a:r>
          </a:p>
          <a:p>
            <a:endParaRPr lang="en-US" altLang="ko-KR" dirty="0"/>
          </a:p>
          <a:p>
            <a:r>
              <a:rPr lang="en-US" altLang="ko-KR" dirty="0"/>
              <a:t>Face Culling 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715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6" y="582108"/>
            <a:ext cx="6388704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Internship</a:t>
            </a:r>
            <a:endParaRPr lang="ko-KR" altLang="en-US" sz="4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9368E-1196-6DC4-F4C7-F833152B3FB4}"/>
              </a:ext>
            </a:extLst>
          </p:cNvPr>
          <p:cNvSpPr txBox="1"/>
          <p:nvPr/>
        </p:nvSpPr>
        <p:spPr>
          <a:xfrm>
            <a:off x="5434276" y="2915872"/>
            <a:ext cx="99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41B605-F7EF-25AE-8B46-493B34EB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48" y="1982018"/>
            <a:ext cx="2440237" cy="3161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232969-A3C7-3E90-455E-8353FC5D3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39" y="3429000"/>
            <a:ext cx="3625582" cy="1714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17C24F-7369-5443-664E-5D838B9A2FC6}"/>
              </a:ext>
            </a:extLst>
          </p:cNvPr>
          <p:cNvSpPr txBox="1"/>
          <p:nvPr/>
        </p:nvSpPr>
        <p:spPr>
          <a:xfrm>
            <a:off x="1916348" y="1516474"/>
            <a:ext cx="93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Resume</a:t>
            </a:r>
            <a:endParaRPr lang="ko-KR" alt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2AA6C2-B60C-0DE4-AE52-2FA18E86A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75" y="3429000"/>
            <a:ext cx="3049672" cy="1714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A739EA-86FE-D8A7-6418-1F3D04E40D6E}"/>
              </a:ext>
            </a:extLst>
          </p:cNvPr>
          <p:cNvSpPr txBox="1"/>
          <p:nvPr/>
        </p:nvSpPr>
        <p:spPr>
          <a:xfrm>
            <a:off x="8890852" y="2915872"/>
            <a:ext cx="18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Personal Projects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E8297-58CF-E803-E761-BFBB598088D7}"/>
              </a:ext>
            </a:extLst>
          </p:cNvPr>
          <p:cNvSpPr txBox="1"/>
          <p:nvPr/>
        </p:nvSpPr>
        <p:spPr>
          <a:xfrm>
            <a:off x="505636" y="6145087"/>
            <a:ext cx="3753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DBDEE1"/>
                </a:solidFill>
                <a:effectLst/>
                <a:latin typeface="gg sans"/>
              </a:rPr>
              <a:t>(</a:t>
            </a:r>
            <a:r>
              <a:rPr lang="en-US" altLang="ko-KR" sz="900" b="0" i="0" dirty="0" err="1">
                <a:solidFill>
                  <a:srgbClr val="DBDEE1"/>
                </a:solidFill>
                <a:effectLst/>
                <a:latin typeface="gg sans"/>
              </a:rPr>
              <a:t>Digipen</a:t>
            </a:r>
            <a:r>
              <a:rPr lang="en-US" altLang="ko-KR" sz="900" b="0" i="0" dirty="0">
                <a:solidFill>
                  <a:srgbClr val="DBDEE1"/>
                </a:solidFill>
                <a:effectLst/>
                <a:latin typeface="gg sans"/>
              </a:rPr>
              <a:t> Handshake resume guideline) </a:t>
            </a:r>
          </a:p>
          <a:p>
            <a:r>
              <a:rPr lang="en-US" altLang="ko-KR" sz="1100" b="0" i="0" dirty="0">
                <a:effectLst/>
                <a:latin typeface="gg sans"/>
                <a:hlinkClick r:id="rId6" tooltip="https://digipen.joinhandshake.com/stu/schools/1396/articles"/>
              </a:rPr>
              <a:t>https://digipen.joinhandshake.com/stu/schools/1396/articles</a:t>
            </a:r>
            <a:r>
              <a:rPr lang="ko-KR" altLang="en-US" sz="1100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812610-9634-6039-F57A-6AD64BA7BE43}"/>
              </a:ext>
            </a:extLst>
          </p:cNvPr>
          <p:cNvSpPr txBox="1"/>
          <p:nvPr/>
        </p:nvSpPr>
        <p:spPr>
          <a:xfrm>
            <a:off x="9545627" y="6095811"/>
            <a:ext cx="571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LinkedIn, Leetcode,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39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99DCDF5-1CB3-C25D-EEB7-C6AFDFB6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15" y="1628300"/>
            <a:ext cx="3954635" cy="395463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8786601"/>
                  </p:ext>
                </p:extLst>
              </p:nvPr>
            </p:nvGraphicFramePr>
            <p:xfrm>
              <a:off x="5030397" y="2120984"/>
              <a:ext cx="2018103" cy="34619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18103" cy="3461951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213" ay="2" az="-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580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0397" y="2120984"/>
                <a:ext cx="2018103" cy="346195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086A159-876E-23D8-2376-87EE63C0C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6" y="582108"/>
            <a:ext cx="5372703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Forward Rendering</a:t>
            </a:r>
            <a:endParaRPr lang="ko-KR" altLang="en-US" sz="4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551208"/>
                  </p:ext>
                </p:extLst>
              </p:nvPr>
            </p:nvGraphicFramePr>
            <p:xfrm>
              <a:off x="4190999" y="2902048"/>
              <a:ext cx="2208165" cy="220816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08165" cy="220816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27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85864" ay="-863609" az="-4854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2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0999" y="2902048"/>
                <a:ext cx="2208165" cy="2208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112211"/>
                  </p:ext>
                </p:extLst>
              </p:nvPr>
            </p:nvGraphicFramePr>
            <p:xfrm>
              <a:off x="5115685" y="2737220"/>
              <a:ext cx="2523864" cy="2682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23864" cy="2682506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5685" y="2737220"/>
                <a:ext cx="2523864" cy="2682506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9BE5E261-E466-21FC-641D-9039FAA2E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77" y="1728437"/>
            <a:ext cx="7125576" cy="6201478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F2CB330-F4B5-DEA3-6BDC-EF4F518CA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12" y="2173123"/>
            <a:ext cx="4600271" cy="3409812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C3C8CCB-2791-0302-0826-24D4B7C1038B}"/>
              </a:ext>
            </a:extLst>
          </p:cNvPr>
          <p:cNvSpPr/>
          <p:nvPr/>
        </p:nvSpPr>
        <p:spPr>
          <a:xfrm>
            <a:off x="5395032" y="3332574"/>
            <a:ext cx="256374" cy="256374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1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03E7C9C-4B0B-C195-A445-42A527D01894}"/>
              </a:ext>
            </a:extLst>
          </p:cNvPr>
          <p:cNvGrpSpPr/>
          <p:nvPr/>
        </p:nvGrpSpPr>
        <p:grpSpPr>
          <a:xfrm>
            <a:off x="6161586" y="2480334"/>
            <a:ext cx="2208165" cy="2208164"/>
            <a:chOff x="6161586" y="2480334"/>
            <a:chExt cx="2208165" cy="220816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" name="3D Model 16">
                  <a:extLst>
                    <a:ext uri="{FF2B5EF4-FFF2-40B4-BE49-F238E27FC236}">
                      <a16:creationId xmlns:a16="http://schemas.microsoft.com/office/drawing/2014/main" id="{1B25147F-1258-40B5-C50D-A4ED40BE56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324705"/>
                    </p:ext>
                  </p:extLst>
                </p:nvPr>
              </p:nvGraphicFramePr>
              <p:xfrm>
                <a:off x="6161586" y="2480334"/>
                <a:ext cx="2208165" cy="220816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208165" cy="2208164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07278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785864" ay="-863609" az="-48544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6882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" name="3D Model 16">
                  <a:extLst>
                    <a:ext uri="{FF2B5EF4-FFF2-40B4-BE49-F238E27FC236}">
                      <a16:creationId xmlns:a16="http://schemas.microsoft.com/office/drawing/2014/main" id="{1B25147F-1258-40B5-C50D-A4ED40BE56A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1586" y="2480334"/>
                  <a:ext cx="2208165" cy="220816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AC3C8CCB-2791-0302-0826-24D4B7C1038B}"/>
                </a:ext>
              </a:extLst>
            </p:cNvPr>
            <p:cNvSpPr/>
            <p:nvPr/>
          </p:nvSpPr>
          <p:spPr>
            <a:xfrm>
              <a:off x="7365619" y="2910860"/>
              <a:ext cx="256374" cy="25637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436861-FC5F-9A0B-86FC-5259BFBEAAFC}"/>
              </a:ext>
            </a:extLst>
          </p:cNvPr>
          <p:cNvGrpSpPr/>
          <p:nvPr/>
        </p:nvGrpSpPr>
        <p:grpSpPr>
          <a:xfrm>
            <a:off x="8719973" y="2303735"/>
            <a:ext cx="2523864" cy="2682506"/>
            <a:chOff x="8719973" y="2303735"/>
            <a:chExt cx="2523864" cy="268250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3D Model 17">
                  <a:extLst>
                    <a:ext uri="{FF2B5EF4-FFF2-40B4-BE49-F238E27FC236}">
                      <a16:creationId xmlns:a16="http://schemas.microsoft.com/office/drawing/2014/main" id="{4CE0B03B-5246-2C3B-93EB-903668192EA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58785646"/>
                    </p:ext>
                  </p:extLst>
                </p:nvPr>
              </p:nvGraphicFramePr>
              <p:xfrm>
                <a:off x="8719973" y="2303735"/>
                <a:ext cx="2523864" cy="2682506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523864" cy="2682506"/>
                      </a:xfrm>
                      <a:prstGeom prst="rect">
                        <a:avLst/>
                      </a:prstGeom>
                    </am3d:spPr>
                    <am3d:camera>
                      <am3d:pos x="0" y="0" z="703244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4017" d="1000000"/>
                      <am3d:preTrans dx="0" dy="-18003643" dz="63042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76802" ay="-1459856" az="-23951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9370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3D Model 17">
                  <a:extLst>
                    <a:ext uri="{FF2B5EF4-FFF2-40B4-BE49-F238E27FC236}">
                      <a16:creationId xmlns:a16="http://schemas.microsoft.com/office/drawing/2014/main" id="{4CE0B03B-5246-2C3B-93EB-903668192E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19973" y="2303735"/>
                  <a:ext cx="2523864" cy="268250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Multiplication Sign 3">
              <a:extLst>
                <a:ext uri="{FF2B5EF4-FFF2-40B4-BE49-F238E27FC236}">
                  <a16:creationId xmlns:a16="http://schemas.microsoft.com/office/drawing/2014/main" id="{A90E474F-8E2B-FE59-F642-171C5082AA52}"/>
                </a:ext>
              </a:extLst>
            </p:cNvPr>
            <p:cNvSpPr/>
            <p:nvPr/>
          </p:nvSpPr>
          <p:spPr>
            <a:xfrm>
              <a:off x="8999320" y="2899089"/>
              <a:ext cx="256374" cy="25637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7C982B-346E-64D9-622A-5CEED1A322A3}"/>
              </a:ext>
            </a:extLst>
          </p:cNvPr>
          <p:cNvGrpSpPr/>
          <p:nvPr/>
        </p:nvGrpSpPr>
        <p:grpSpPr>
          <a:xfrm>
            <a:off x="3822088" y="1964278"/>
            <a:ext cx="1989276" cy="3378914"/>
            <a:chOff x="3822088" y="1964278"/>
            <a:chExt cx="1989276" cy="337891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0970EA3E-A430-D23E-CEFB-213CD9E1173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93467382"/>
                    </p:ext>
                  </p:extLst>
                </p:nvPr>
              </p:nvGraphicFramePr>
              <p:xfrm>
                <a:off x="3822088" y="1964278"/>
                <a:ext cx="1989276" cy="3378914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989276" cy="3378914"/>
                      </a:xfrm>
                      <a:prstGeom prst="rect">
                        <a:avLst/>
                      </a:prstGeom>
                    </am3d:spPr>
                    <am3d:camera>
                      <am3d:pos x="0" y="0" z="64584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42208" d="1000000"/>
                      <am3d:preTrans dx="-82480" dy="-18102387" dz="22169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81213" ay="2" az="-9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4449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0970EA3E-A430-D23E-CEFB-213CD9E1173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2088" y="1964278"/>
                  <a:ext cx="1989276" cy="337891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ED3ED957-06F9-85D5-FAAE-A1D2C09EA4A1}"/>
                </a:ext>
              </a:extLst>
            </p:cNvPr>
            <p:cNvSpPr/>
            <p:nvPr/>
          </p:nvSpPr>
          <p:spPr>
            <a:xfrm>
              <a:off x="4172310" y="3134350"/>
              <a:ext cx="256374" cy="25637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A5875-A3A5-9401-5B70-5C8AC2EF7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96" y="2527042"/>
            <a:ext cx="2872681" cy="21614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FDCC26A-0461-B927-AE4A-553B06000CF0}"/>
              </a:ext>
            </a:extLst>
          </p:cNvPr>
          <p:cNvSpPr txBox="1">
            <a:spLocks/>
          </p:cNvSpPr>
          <p:nvPr/>
        </p:nvSpPr>
        <p:spPr>
          <a:xfrm>
            <a:off x="723296" y="582108"/>
            <a:ext cx="5372703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Forward Rendering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447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B4F-2C57-D575-D6D1-E53CF874B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</a:t>
            </a:r>
            <a:r>
              <a:rPr lang="ko-KR" altLang="en-US" sz="4600" dirty="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CA4202C-E699-3923-A476-C6AFEF6FF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0609997"/>
                  </p:ext>
                </p:extLst>
              </p:nvPr>
            </p:nvGraphicFramePr>
            <p:xfrm>
              <a:off x="2899651" y="2819400"/>
              <a:ext cx="935890" cy="16569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5890" cy="1656985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89426" ay="1785636" az="-18270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0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CA4202C-E699-3923-A476-C6AFEF6FF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9651" y="2819400"/>
                <a:ext cx="935890" cy="165698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white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353F6B4-DE2F-FB69-A84F-3B161B489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0498">
            <a:off x="2051325" y="2428441"/>
            <a:ext cx="1736441" cy="1736441"/>
          </a:xfrm>
          <a:prstGeom prst="rect">
            <a:avLst/>
          </a:prstGeom>
        </p:spPr>
      </p:pic>
      <p:pic>
        <p:nvPicPr>
          <p:cNvPr id="9" name="Picture 8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63BE922E-682E-C8E3-4692-EB8B13158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07" y="2419122"/>
            <a:ext cx="3862094" cy="336122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FB1CB8-D755-E6AD-245F-5E4C439561E6}"/>
              </a:ext>
            </a:extLst>
          </p:cNvPr>
          <p:cNvGrpSpPr/>
          <p:nvPr/>
        </p:nvGrpSpPr>
        <p:grpSpPr>
          <a:xfrm>
            <a:off x="5339345" y="996978"/>
            <a:ext cx="5980183" cy="3771794"/>
            <a:chOff x="5339345" y="996978"/>
            <a:chExt cx="5980183" cy="37717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CADE09-1F0D-C5D0-689A-FA574E3819AD}"/>
                </a:ext>
              </a:extLst>
            </p:cNvPr>
            <p:cNvGrpSpPr/>
            <p:nvPr/>
          </p:nvGrpSpPr>
          <p:grpSpPr>
            <a:xfrm>
              <a:off x="5339345" y="996978"/>
              <a:ext cx="5980183" cy="3771794"/>
              <a:chOff x="5160399" y="1160643"/>
              <a:chExt cx="5980183" cy="377179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87A1DBB-E883-716D-D4E1-753D9165D09F}"/>
                  </a:ext>
                </a:extLst>
              </p:cNvPr>
              <p:cNvGrpSpPr/>
              <p:nvPr/>
            </p:nvGrpSpPr>
            <p:grpSpPr>
              <a:xfrm>
                <a:off x="5160399" y="1160643"/>
                <a:ext cx="5980183" cy="2432022"/>
                <a:chOff x="5160399" y="1160643"/>
                <a:chExt cx="5980183" cy="2432022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B593417-5B57-C09E-3161-6405E8185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40543" y="1160643"/>
                  <a:ext cx="4400039" cy="2432022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90500" cap="rnd">
                  <a:solidFill>
                    <a:srgbClr val="FFFFFF"/>
                  </a:solidFill>
                </a:ln>
                <a:effectLst>
                  <a:outerShdw blurRad="36195" dist="12700" dir="11400000" algn="tl" rotWithShape="0">
                    <a:srgbClr val="000000">
                      <a:alpha val="33000"/>
                    </a:srgbClr>
                  </a:outerShdw>
                </a:effectLst>
                <a:scene3d>
                  <a:camera prst="perspectiveContrastingLeftFacing">
                    <a:rot lat="540000" lon="2100000" rev="0"/>
                  </a:camera>
                  <a:lightRig rig="soft" dir="t"/>
                </a:scene3d>
                <a:sp3d contourW="12700" prstMaterial="matte">
                  <a:bevelT w="63500" h="50800"/>
                  <a:contourClr>
                    <a:srgbClr val="C0C0C0"/>
                  </a:contourClr>
                </a:sp3d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3FCE375-CF1E-46B5-4EDB-2808A174C698}"/>
                    </a:ext>
                  </a:extLst>
                </p:cNvPr>
                <p:cNvCxnSpPr/>
                <p:nvPr/>
              </p:nvCxnSpPr>
              <p:spPr>
                <a:xfrm flipV="1">
                  <a:off x="5160399" y="2806720"/>
                  <a:ext cx="1422400" cy="635000"/>
                </a:xfrm>
                <a:prstGeom prst="straightConnector1">
                  <a:avLst/>
                </a:prstGeom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scene3d>
                  <a:camera prst="isometricOffAxis2Left"/>
                  <a:lightRig rig="threePt" dir="t"/>
                </a:scene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9EE0B0-53FB-0B1C-72D2-D530E767A1AE}"/>
                  </a:ext>
                </a:extLst>
              </p:cNvPr>
              <p:cNvSpPr txBox="1"/>
              <p:nvPr/>
            </p:nvSpPr>
            <p:spPr>
              <a:xfrm>
                <a:off x="7490773" y="4347662"/>
                <a:ext cx="18818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/>
                  <a:t>Texture2D</a:t>
                </a:r>
                <a:endParaRPr lang="ko-KR" altLang="en-US" sz="3200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9FB491-EFFB-E34E-A79D-C78FDC55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1762" y="1267573"/>
              <a:ext cx="4400039" cy="2432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E809D1-C53D-957C-8DAE-35855518F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4353" y="1538168"/>
              <a:ext cx="4400039" cy="2432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049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99DCDF5-1CB3-C25D-EEB7-C6AFDFB6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15" y="1628300"/>
            <a:ext cx="3954635" cy="395463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0397" y="2120984"/>
              <a:ext cx="2018103" cy="34619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18103" cy="3461951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213" ay="2" az="-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580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0397" y="2120984"/>
                <a:ext cx="2018103" cy="346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0999" y="2902048"/>
              <a:ext cx="2208165" cy="220816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08165" cy="220816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27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85864" ay="-863609" az="-4854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2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0999" y="2902048"/>
                <a:ext cx="2208165" cy="2208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5685" y="2737220"/>
              <a:ext cx="2523864" cy="2682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23864" cy="2682506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5685" y="2737220"/>
                <a:ext cx="2523864" cy="2682506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9BE5E261-E466-21FC-641D-9039FAA2E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77" y="1728437"/>
            <a:ext cx="7125576" cy="6201478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C3C8CCB-2791-0302-0826-24D4B7C1038B}"/>
              </a:ext>
            </a:extLst>
          </p:cNvPr>
          <p:cNvSpPr/>
          <p:nvPr/>
        </p:nvSpPr>
        <p:spPr>
          <a:xfrm>
            <a:off x="5395032" y="3332574"/>
            <a:ext cx="256374" cy="256374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839ABE-3B45-7A37-2A4D-EB3D1E3BF47D}"/>
              </a:ext>
            </a:extLst>
          </p:cNvPr>
          <p:cNvSpPr txBox="1">
            <a:spLocks/>
          </p:cNvSpPr>
          <p:nvPr/>
        </p:nvSpPr>
        <p:spPr>
          <a:xfrm>
            <a:off x="723297" y="582108"/>
            <a:ext cx="4894120" cy="842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600" dirty="0"/>
              <a:t>Deferred</a:t>
            </a:r>
            <a:r>
              <a:rPr lang="ko-KR" altLang="en-US" sz="460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</p:spTree>
    <p:extLst>
      <p:ext uri="{BB962C8B-B14F-4D97-AF65-F5344CB8AC3E}">
        <p14:creationId xmlns:p14="http://schemas.microsoft.com/office/powerpoint/2010/main" val="80310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0397" y="2120984"/>
              <a:ext cx="2018103" cy="34619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8103" cy="3461951"/>
                    </a:xfrm>
                    <a:prstGeom prst="rect">
                      <a:avLst/>
                    </a:prstGeom>
                  </am3d:spPr>
                  <am3d:camera>
                    <am3d:pos x="0" y="0" z="64584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2208" d="1000000"/>
                    <am3d:preTrans dx="-82480" dy="-18102387" dz="2216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213" ay="2" az="-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580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13E4D8D-7C72-A2BA-61C7-6469F97E7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0397" y="2120984"/>
                <a:ext cx="2018103" cy="346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0999" y="2902048"/>
              <a:ext cx="2208165" cy="22081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08165" cy="220816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27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85864" ay="-863609" az="-4854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924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1B25147F-1258-40B5-C50D-A4ED40BE5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0999" y="2902048"/>
                <a:ext cx="2208165" cy="2208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5685" y="2737220"/>
              <a:ext cx="2523864" cy="2682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23864" cy="2682506"/>
                    </a:xfrm>
                    <a:prstGeom prst="rect">
                      <a:avLst/>
                    </a:prstGeom>
                  </am3d:spPr>
                  <am3d:camera>
                    <am3d:pos x="0" y="0" z="70324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017" d="1000000"/>
                    <am3d:preTrans dx="0" dy="-18003643" dz="630423"/>
                    <am3d:scale>
                      <am3d:sx n="1000000" d="1000000"/>
                      <am3d:sy n="1000000" d="1000000"/>
                      <am3d:sz n="1000000" d="1000000"/>
                    </am3d:scale>
                    <am3d:rot ax="576802" ay="-1459856" az="-23951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4CE0B03B-5246-2C3B-93EB-90366819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5685" y="2737220"/>
                <a:ext cx="2523864" cy="26825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C3C8CCB-2791-0302-0826-24D4B7C1038B}"/>
              </a:ext>
            </a:extLst>
          </p:cNvPr>
          <p:cNvSpPr/>
          <p:nvPr/>
        </p:nvSpPr>
        <p:spPr>
          <a:xfrm>
            <a:off x="5395032" y="3332574"/>
            <a:ext cx="256374" cy="256374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3DC860A8-6E90-DF54-956A-F71E698B1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77" y="1728437"/>
            <a:ext cx="7125576" cy="62014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CE59E3-04D7-C068-7227-2C7F5CBE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97" y="582108"/>
            <a:ext cx="4894120" cy="842381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600" dirty="0"/>
              <a:t>Deferred</a:t>
            </a:r>
            <a:r>
              <a:rPr lang="ko-KR" altLang="en-US" sz="4600" dirty="0"/>
              <a:t> </a:t>
            </a:r>
            <a:r>
              <a:rPr lang="en-US" altLang="ko-KR" sz="4600" dirty="0"/>
              <a:t>Shading</a:t>
            </a:r>
            <a:endParaRPr lang="ko-KR" altLang="en-US" sz="4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C2DE33-F368-7570-117F-E2AED010DB0B}"/>
              </a:ext>
            </a:extLst>
          </p:cNvPr>
          <p:cNvGrpSpPr/>
          <p:nvPr/>
        </p:nvGrpSpPr>
        <p:grpSpPr>
          <a:xfrm>
            <a:off x="8246843" y="1200582"/>
            <a:ext cx="2567795" cy="1681923"/>
            <a:chOff x="7425422" y="1506536"/>
            <a:chExt cx="2567795" cy="16819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23145E-E33F-C12E-A2FE-442827C1E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7898" y="1506536"/>
              <a:ext cx="2105319" cy="12288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C0B415-7017-1ACC-340B-9E34CEE1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64802" y="1728437"/>
              <a:ext cx="2105319" cy="12288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DEB1F7-78FC-489A-953E-A19EA342A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25422" y="1959563"/>
              <a:ext cx="2105319" cy="122889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719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14438</TotalTime>
  <Words>2749</Words>
  <Application>Microsoft Office PowerPoint</Application>
  <PresentationFormat>Widescreen</PresentationFormat>
  <Paragraphs>459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gg sans</vt:lpstr>
      <vt:lpstr>맑은 고딕</vt:lpstr>
      <vt:lpstr>Arial</vt:lpstr>
      <vt:lpstr>Calibri</vt:lpstr>
      <vt:lpstr>Calibri Light</vt:lpstr>
      <vt:lpstr>Cambria Math</vt:lpstr>
      <vt:lpstr>Office Theme</vt:lpstr>
      <vt:lpstr>Jinwoo Choi</vt:lpstr>
      <vt:lpstr>Deferred Shading</vt:lpstr>
      <vt:lpstr>Rendering Pipeline</vt:lpstr>
      <vt:lpstr>Lighting</vt:lpstr>
      <vt:lpstr>Forward Rendering</vt:lpstr>
      <vt:lpstr>PowerPoint Presentation</vt:lpstr>
      <vt:lpstr>Deferred Shading</vt:lpstr>
      <vt:lpstr>PowerPoint Presentation</vt:lpstr>
      <vt:lpstr>Deferred Shading</vt:lpstr>
      <vt:lpstr>Deferred Shading</vt:lpstr>
      <vt:lpstr>Deferred Shading</vt:lpstr>
      <vt:lpstr>Deferred Shading</vt:lpstr>
      <vt:lpstr>Texture</vt:lpstr>
      <vt:lpstr>Texture</vt:lpstr>
      <vt:lpstr>Texture</vt:lpstr>
      <vt:lpstr>Texture</vt:lpstr>
      <vt:lpstr>Texture</vt:lpstr>
      <vt:lpstr>Texture</vt:lpstr>
      <vt:lpstr>Frame Buffer(VRAM)</vt:lpstr>
      <vt:lpstr>Frame Buffer</vt:lpstr>
      <vt:lpstr>Frame Buffer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Geometry Pass-Overview</vt:lpstr>
      <vt:lpstr>Geometry Pass-Overview</vt:lpstr>
      <vt:lpstr>PowerPoint Presentation</vt:lpstr>
      <vt:lpstr>Geometry Pass</vt:lpstr>
      <vt:lpstr>Lighting Pass</vt:lpstr>
      <vt:lpstr>Lighting Pass</vt:lpstr>
      <vt:lpstr>Review</vt:lpstr>
      <vt:lpstr>Advanced</vt:lpstr>
      <vt:lpstr>Pros &amp; Cons</vt:lpstr>
      <vt:lpstr>Forward + Deferred</vt:lpstr>
      <vt:lpstr>Forward + Deferred</vt:lpstr>
      <vt:lpstr>Forward + Deferred</vt:lpstr>
      <vt:lpstr>Forward + Deferred</vt:lpstr>
      <vt:lpstr>Local Lighting</vt:lpstr>
      <vt:lpstr>Local Lighting</vt:lpstr>
      <vt:lpstr>Internship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Deferred Shading</dc:title>
  <dc:creator>최진우</dc:creator>
  <cp:lastModifiedBy>최진우</cp:lastModifiedBy>
  <cp:revision>992</cp:revision>
  <dcterms:created xsi:type="dcterms:W3CDTF">2023-04-21T00:04:25Z</dcterms:created>
  <dcterms:modified xsi:type="dcterms:W3CDTF">2024-08-21T05:09:01Z</dcterms:modified>
</cp:coreProperties>
</file>